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5CF"/>
    <a:srgbClr val="D4C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C3C056-D73A-4A3D-97A1-D7B1E8E171E1}"/>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CC0AFD5-73B9-4B27-8678-59071EC51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79BAF01-0EC5-4CEE-902F-31FE1A6F817D}"/>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18F4852F-17A7-4C7E-906F-F9AEB26216A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807D0FC-BD51-43BA-87D2-8AABF3069F4C}"/>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355731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5F63C0-D575-4E67-A668-1F52E614EA05}"/>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577DD0C-A63F-44AD-9A3A-7988B920B34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832DCA-DCB1-4FB8-B089-05E279447ADB}"/>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89945604-6F7F-4788-B764-190FDCDF732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5B00DC-BD52-4531-8C84-2BA7B0B79165}"/>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368701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1D1679A-0E5E-41F4-B3B3-4A792D145FAD}"/>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848C230-5016-4968-BD45-A62BB32B68E0}"/>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32EF069-1992-409B-89DE-1EA3794B34EC}"/>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C3E464B3-C0D8-4C15-AC74-6830095062C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99902DE-1008-45F3-B2EB-621F50E6CC4C}"/>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168893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657F0A-58BB-406B-A25F-E544870254F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1B001A8-E4A1-4C94-9217-2F4ACC35E35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D4C2D28-F728-46DA-93B0-D8253BF7268A}"/>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6E5EE512-EEBA-4348-8022-CFCC5EF5275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D8A160D-6680-4919-951A-B65A23451A7F}"/>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348006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A293B5-F4CC-4851-8424-27FABC718D5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D5AAFFA8-3D81-4866-9B0D-505199B60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478D6859-C2F9-49C4-B63F-56AE85A10125}"/>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C2A29DF8-BF9D-4E53-8457-E3363073054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3C56F7C-314D-45E9-AD7A-3C1BDD16164F}"/>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205182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6CCA87-601B-4A94-B612-44D15992F21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B997C29-71C1-4362-A483-E274ABEE79B2}"/>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FF1AA0E8-69CF-426D-8E91-726CCE238998}"/>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8877C6D5-5130-4F98-B350-D4F2C3ACBA2F}"/>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6" name="Označba mesta noge 5">
            <a:extLst>
              <a:ext uri="{FF2B5EF4-FFF2-40B4-BE49-F238E27FC236}">
                <a16:creationId xmlns:a16="http://schemas.microsoft.com/office/drawing/2014/main" id="{33164010-0F3A-4D90-8573-A4CE8148758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78C93D7-133A-491A-9C48-316DC3E978B2}"/>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1506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681556-F62F-482C-A35B-ADA8ECCA242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2F40653-1B9E-4A88-B6F9-58E3B2479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97F65DF8-720C-43D0-8D00-2C683117F580}"/>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191D928-4D71-4CFF-BD9A-37E238B6C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FDD1DD80-2AA4-4666-8A6B-FAA2BFB28F24}"/>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82A2789-0E4D-458E-8533-D399666B4F82}"/>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8" name="Označba mesta noge 7">
            <a:extLst>
              <a:ext uri="{FF2B5EF4-FFF2-40B4-BE49-F238E27FC236}">
                <a16:creationId xmlns:a16="http://schemas.microsoft.com/office/drawing/2014/main" id="{24B50A19-EC1D-4EE0-B732-5468EA31C20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1FF06D2-6659-4E3D-A599-0DE9EE001FBF}"/>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394317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1CDD60-E673-430F-98B9-B95BBD563701}"/>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9A5E0E0-3D61-4A6D-AE57-119029BB5F67}"/>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4" name="Označba mesta noge 3">
            <a:extLst>
              <a:ext uri="{FF2B5EF4-FFF2-40B4-BE49-F238E27FC236}">
                <a16:creationId xmlns:a16="http://schemas.microsoft.com/office/drawing/2014/main" id="{1E7CEF18-B647-4E5D-923F-8F0E7530CD02}"/>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B4C1CF90-D284-426B-B49D-00DFC5CB2272}"/>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131275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BD576F5-AEE6-4ABE-8E67-CF7A804D7689}"/>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3" name="Označba mesta noge 2">
            <a:extLst>
              <a:ext uri="{FF2B5EF4-FFF2-40B4-BE49-F238E27FC236}">
                <a16:creationId xmlns:a16="http://schemas.microsoft.com/office/drawing/2014/main" id="{73ACDFD0-ED74-4DCB-825E-E9117AD47E33}"/>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CC42F86C-2303-4B47-9A14-4B112EFCD269}"/>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239313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C3B205-C901-47DB-B696-730D1373BF0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D174D535-7E13-495C-B9B0-7D8F99187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16185DC5-92F8-408F-B8B6-232C7A2BC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B1DB174-8583-42B6-A065-772CADCC441C}"/>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6" name="Označba mesta noge 5">
            <a:extLst>
              <a:ext uri="{FF2B5EF4-FFF2-40B4-BE49-F238E27FC236}">
                <a16:creationId xmlns:a16="http://schemas.microsoft.com/office/drawing/2014/main" id="{C0629D69-F35E-46A8-A467-D21C47EC57A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E6DE357-2FA6-4B09-AF72-7604200EDAAE}"/>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26645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907AA3-5678-4181-8867-4E02F1E9364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D4982685-8D2E-4D70-9B7D-2BB5613F1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82CF0E5-3BFA-4ECA-8D4E-D7629D52A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1396C72-FA8F-48B0-B7EF-34465F40A852}"/>
              </a:ext>
            </a:extLst>
          </p:cNvPr>
          <p:cNvSpPr>
            <a:spLocks noGrp="1"/>
          </p:cNvSpPr>
          <p:nvPr>
            <p:ph type="dt" sz="half" idx="10"/>
          </p:nvPr>
        </p:nvSpPr>
        <p:spPr/>
        <p:txBody>
          <a:bodyPr/>
          <a:lstStyle/>
          <a:p>
            <a:fld id="{0ED85AC4-F562-4199-9A55-7B1071A67481}" type="datetimeFigureOut">
              <a:rPr lang="sl-SI" smtClean="0"/>
              <a:t>15. 07. 2020</a:t>
            </a:fld>
            <a:endParaRPr lang="sl-SI"/>
          </a:p>
        </p:txBody>
      </p:sp>
      <p:sp>
        <p:nvSpPr>
          <p:cNvPr id="6" name="Označba mesta noge 5">
            <a:extLst>
              <a:ext uri="{FF2B5EF4-FFF2-40B4-BE49-F238E27FC236}">
                <a16:creationId xmlns:a16="http://schemas.microsoft.com/office/drawing/2014/main" id="{1989164A-402E-4C36-9E52-881AC5B823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3789B16-5A6E-4409-9CCC-B93459EE8983}"/>
              </a:ext>
            </a:extLst>
          </p:cNvPr>
          <p:cNvSpPr>
            <a:spLocks noGrp="1"/>
          </p:cNvSpPr>
          <p:nvPr>
            <p:ph type="sldNum" sz="quarter" idx="12"/>
          </p:nvPr>
        </p:nvSpPr>
        <p:spPr/>
        <p:txBody>
          <a:bodyPr/>
          <a:lstStyle/>
          <a:p>
            <a:fld id="{F35ABB03-9790-4BAD-8BE6-6CAF6676C2B6}" type="slidenum">
              <a:rPr lang="sl-SI" smtClean="0"/>
              <a:t>‹#›</a:t>
            </a:fld>
            <a:endParaRPr lang="sl-SI"/>
          </a:p>
        </p:txBody>
      </p:sp>
    </p:spTree>
    <p:extLst>
      <p:ext uri="{BB962C8B-B14F-4D97-AF65-F5344CB8AC3E}">
        <p14:creationId xmlns:p14="http://schemas.microsoft.com/office/powerpoint/2010/main" val="35063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23F4827-81B7-4610-BBC5-5974EFA65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D97BB7D-831D-42DA-ABC2-33B33A2F9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CAD8FD-1F9E-4F44-8A15-7ADB407AE6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85AC4-F562-4199-9A55-7B1071A67481}" type="datetimeFigureOut">
              <a:rPr lang="sl-SI" smtClean="0"/>
              <a:t>15. 07. 2020</a:t>
            </a:fld>
            <a:endParaRPr lang="sl-SI"/>
          </a:p>
        </p:txBody>
      </p:sp>
      <p:sp>
        <p:nvSpPr>
          <p:cNvPr id="5" name="Označba mesta noge 4">
            <a:extLst>
              <a:ext uri="{FF2B5EF4-FFF2-40B4-BE49-F238E27FC236}">
                <a16:creationId xmlns:a16="http://schemas.microsoft.com/office/drawing/2014/main" id="{AD340E9B-4549-49D0-AF8D-E0CF537CD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FE0457A-3DEF-4A6F-9BD1-34A8C414D4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ABB03-9790-4BAD-8BE6-6CAF6676C2B6}" type="slidenum">
              <a:rPr lang="sl-SI" smtClean="0"/>
              <a:t>‹#›</a:t>
            </a:fld>
            <a:endParaRPr lang="sl-SI"/>
          </a:p>
        </p:txBody>
      </p:sp>
    </p:spTree>
    <p:extLst>
      <p:ext uri="{BB962C8B-B14F-4D97-AF65-F5344CB8AC3E}">
        <p14:creationId xmlns:p14="http://schemas.microsoft.com/office/powerpoint/2010/main" val="83153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C18C"/>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1A067F-1618-47EB-B8B3-2AF25D754E73}"/>
              </a:ext>
            </a:extLst>
          </p:cNvPr>
          <p:cNvSpPr>
            <a:spLocks noGrp="1"/>
          </p:cNvSpPr>
          <p:nvPr>
            <p:ph type="ctrTitle"/>
          </p:nvPr>
        </p:nvSpPr>
        <p:spPr>
          <a:xfrm>
            <a:off x="904929" y="3699810"/>
            <a:ext cx="5291328" cy="2170441"/>
          </a:xfrm>
        </p:spPr>
        <p:txBody>
          <a:bodyPr anchor="t">
            <a:normAutofit/>
          </a:bodyPr>
          <a:lstStyle/>
          <a:p>
            <a:r>
              <a:rPr lang="sl-SI" sz="5400" b="1" dirty="0">
                <a:latin typeface="Titillium Web" panose="00000500000000000000" pitchFamily="2" charset="0"/>
              </a:rPr>
              <a:t>OD KAMNIN DO RAČUNALNIKA</a:t>
            </a:r>
          </a:p>
        </p:txBody>
      </p:sp>
      <p:sp>
        <p:nvSpPr>
          <p:cNvPr id="3" name="Podnaslov 2">
            <a:extLst>
              <a:ext uri="{FF2B5EF4-FFF2-40B4-BE49-F238E27FC236}">
                <a16:creationId xmlns:a16="http://schemas.microsoft.com/office/drawing/2014/main" id="{63504B60-9F47-4EBC-B860-A379B1854DEE}"/>
              </a:ext>
            </a:extLst>
          </p:cNvPr>
          <p:cNvSpPr>
            <a:spLocks noGrp="1"/>
          </p:cNvSpPr>
          <p:nvPr>
            <p:ph type="subTitle" idx="1"/>
          </p:nvPr>
        </p:nvSpPr>
        <p:spPr>
          <a:xfrm>
            <a:off x="373455" y="5333352"/>
            <a:ext cx="6455833" cy="665853"/>
          </a:xfrm>
        </p:spPr>
        <p:txBody>
          <a:bodyPr anchor="b">
            <a:normAutofit/>
          </a:bodyPr>
          <a:lstStyle/>
          <a:p>
            <a:r>
              <a:rPr lang="en-US" dirty="0"/>
              <a:t>KAKO JE JURE NAREDIL RAČUNALNIK?</a:t>
            </a:r>
            <a:endParaRPr lang="sl-SI" dirty="0"/>
          </a:p>
        </p:txBody>
      </p:sp>
      <p:sp>
        <p:nvSpPr>
          <p:cNvPr id="10" name="Freeform: Shape 9">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a 4">
            <a:extLst>
              <a:ext uri="{FF2B5EF4-FFF2-40B4-BE49-F238E27FC236}">
                <a16:creationId xmlns:a16="http://schemas.microsoft.com/office/drawing/2014/main" id="{52DFF782-C44F-4374-8062-9A036FE88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8242" y="556921"/>
            <a:ext cx="2204620" cy="1484298"/>
          </a:xfrm>
          <a:prstGeom prst="rect">
            <a:avLst/>
          </a:prstGeom>
        </p:spPr>
      </p:pic>
      <p:pic>
        <p:nvPicPr>
          <p:cNvPr id="4" name="Grafika 3">
            <a:extLst>
              <a:ext uri="{FF2B5EF4-FFF2-40B4-BE49-F238E27FC236}">
                <a16:creationId xmlns:a16="http://schemas.microsoft.com/office/drawing/2014/main" id="{B5B45A2C-5C85-47E2-ABB7-9BF753BA44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5839" y="2041219"/>
            <a:ext cx="1268659" cy="4560749"/>
          </a:xfrm>
          <a:prstGeom prst="rect">
            <a:avLst/>
          </a:prstGeom>
        </p:spPr>
      </p:pic>
    </p:spTree>
    <p:extLst>
      <p:ext uri="{BB962C8B-B14F-4D97-AF65-F5344CB8AC3E}">
        <p14:creationId xmlns:p14="http://schemas.microsoft.com/office/powerpoint/2010/main" val="5619560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F4DC0FC-9211-4278-AE7B-A256932B5AA9}"/>
              </a:ext>
            </a:extLst>
          </p:cNvPr>
          <p:cNvSpPr>
            <a:spLocks noGrp="1"/>
          </p:cNvSpPr>
          <p:nvPr>
            <p:ph idx="1"/>
          </p:nvPr>
        </p:nvSpPr>
        <p:spPr>
          <a:xfrm>
            <a:off x="609600" y="524362"/>
            <a:ext cx="10972800" cy="2602007"/>
          </a:xfrm>
        </p:spPr>
        <p:txBody>
          <a:bodyPr>
            <a:normAutofit/>
          </a:bodyPr>
          <a:lstStyle/>
          <a:p>
            <a:pPr marL="0" indent="0" algn="just">
              <a:buNone/>
            </a:pPr>
            <a:r>
              <a:rPr lang="sl-SI" dirty="0">
                <a:solidFill>
                  <a:schemeClr val="tx1">
                    <a:lumMod val="85000"/>
                    <a:lumOff val="15000"/>
                  </a:schemeClr>
                </a:solidFill>
              </a:rPr>
              <a:t>Jure je rudar. Zanima ga vse v zvezi z minerali, kamninami in geologijo. V prostem času rad lista po različnih revijah in nekega dne naleti na članek o zanimivi računalniški igri </a:t>
            </a:r>
            <a:r>
              <a:rPr lang="sl-SI" dirty="0" err="1">
                <a:solidFill>
                  <a:schemeClr val="tx1">
                    <a:lumMod val="85000"/>
                    <a:lumOff val="15000"/>
                  </a:schemeClr>
                </a:solidFill>
              </a:rPr>
              <a:t>Minecraft</a:t>
            </a:r>
            <a:r>
              <a:rPr lang="sl-SI" dirty="0">
                <a:solidFill>
                  <a:schemeClr val="tx1">
                    <a:lumMod val="85000"/>
                    <a:lumOff val="15000"/>
                  </a:schemeClr>
                </a:solidFill>
              </a:rPr>
              <a:t> ter njenem dodatku </a:t>
            </a:r>
            <a:r>
              <a:rPr lang="sl-SI" dirty="0" err="1">
                <a:solidFill>
                  <a:schemeClr val="tx1">
                    <a:lumMod val="85000"/>
                    <a:lumOff val="15000"/>
                  </a:schemeClr>
                </a:solidFill>
              </a:rPr>
              <a:t>BetterGeo</a:t>
            </a:r>
            <a:r>
              <a:rPr lang="sl-SI" dirty="0">
                <a:solidFill>
                  <a:schemeClr val="tx1">
                    <a:lumMod val="85000"/>
                    <a:lumOff val="15000"/>
                  </a:schemeClr>
                </a:solidFill>
              </a:rPr>
              <a:t>. Igra ga takoj pritegne in srčno rad bi se v njej preizkusil, a kaj, ko nima računalnika … Razmišlja in razmišlja, dokler se mu me posveti, da bi lahko izkoristil svojo spretnost ter si računalnik izdelal kar sam. </a:t>
            </a:r>
          </a:p>
        </p:txBody>
      </p:sp>
      <p:pic>
        <p:nvPicPr>
          <p:cNvPr id="4" name="Grafika 3">
            <a:extLst>
              <a:ext uri="{FF2B5EF4-FFF2-40B4-BE49-F238E27FC236}">
                <a16:creationId xmlns:a16="http://schemas.microsoft.com/office/drawing/2014/main" id="{742079E5-E25B-4C12-BDD2-E45F52A006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9841" y="3429000"/>
            <a:ext cx="2547598" cy="2625387"/>
          </a:xfrm>
          <a:prstGeom prst="rect">
            <a:avLst/>
          </a:prstGeom>
        </p:spPr>
      </p:pic>
      <p:sp>
        <p:nvSpPr>
          <p:cNvPr id="5" name="Označba mesta vsebine 2">
            <a:extLst>
              <a:ext uri="{FF2B5EF4-FFF2-40B4-BE49-F238E27FC236}">
                <a16:creationId xmlns:a16="http://schemas.microsoft.com/office/drawing/2014/main" id="{DFCE147A-3FD0-4F59-89B6-03A693E93B71}"/>
              </a:ext>
            </a:extLst>
          </p:cNvPr>
          <p:cNvSpPr txBox="1">
            <a:spLocks/>
          </p:cNvSpPr>
          <p:nvPr/>
        </p:nvSpPr>
        <p:spPr>
          <a:xfrm>
            <a:off x="609599" y="3126369"/>
            <a:ext cx="7593959" cy="3355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Težava je le v tem, da je računalnik sestavljen iz veliko različnih delov, le-ti pa iz ogromno različnih surovin, kot so na primer razne kovine. Zato Jure sestavi dolg seznam različnih surovin, ki jih potrebuje in naredi načrt za izdelavo računalnika. Ker je Jure rudar, dobro ve, da surovine pridobimo v rudnikih. Zato hitro zbere svojo opremo in se odpravi na dolgo pot iskanja vsega potrebnega.</a:t>
            </a:r>
          </a:p>
        </p:txBody>
      </p:sp>
    </p:spTree>
    <p:extLst>
      <p:ext uri="{BB962C8B-B14F-4D97-AF65-F5344CB8AC3E}">
        <p14:creationId xmlns:p14="http://schemas.microsoft.com/office/powerpoint/2010/main" val="344413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F4DC0FC-9211-4278-AE7B-A256932B5AA9}"/>
              </a:ext>
            </a:extLst>
          </p:cNvPr>
          <p:cNvSpPr>
            <a:spLocks noGrp="1"/>
          </p:cNvSpPr>
          <p:nvPr>
            <p:ph idx="1"/>
          </p:nvPr>
        </p:nvSpPr>
        <p:spPr>
          <a:xfrm>
            <a:off x="4723666" y="1261675"/>
            <a:ext cx="6839070" cy="2002733"/>
          </a:xfrm>
        </p:spPr>
        <p:txBody>
          <a:bodyPr>
            <a:normAutofit lnSpcReduction="10000"/>
          </a:bodyPr>
          <a:lstStyle/>
          <a:p>
            <a:pPr marL="0" indent="0" algn="just">
              <a:buNone/>
            </a:pPr>
            <a:r>
              <a:rPr lang="sl-SI" dirty="0">
                <a:solidFill>
                  <a:schemeClr val="tx1">
                    <a:lumMod val="85000"/>
                    <a:lumOff val="15000"/>
                  </a:schemeClr>
                </a:solidFill>
              </a:rPr>
              <a:t>Jure je izkušen rudar, zato se najprej napoti v bližnji zapuščen rudnik. Kmalu odkrije prvo rudo, iz katere lahko pridobi kar nekaj pomembnih surovin za svoj računalnik. Ta ruda je </a:t>
            </a:r>
            <a:r>
              <a:rPr lang="sl-SI" b="1" dirty="0" err="1">
                <a:solidFill>
                  <a:schemeClr val="tx1">
                    <a:lumMod val="85000"/>
                    <a:lumOff val="15000"/>
                  </a:schemeClr>
                </a:solidFill>
              </a:rPr>
              <a:t>pegmatit</a:t>
            </a:r>
            <a:r>
              <a:rPr lang="sl-SI" dirty="0">
                <a:solidFill>
                  <a:schemeClr val="tx1">
                    <a:lumMod val="85000"/>
                    <a:lumOff val="15000"/>
                  </a:schemeClr>
                </a:solidFill>
              </a:rPr>
              <a:t>. </a:t>
            </a:r>
          </a:p>
        </p:txBody>
      </p:sp>
      <p:pic>
        <p:nvPicPr>
          <p:cNvPr id="2" name="Grafika 1">
            <a:extLst>
              <a:ext uri="{FF2B5EF4-FFF2-40B4-BE49-F238E27FC236}">
                <a16:creationId xmlns:a16="http://schemas.microsoft.com/office/drawing/2014/main" id="{311191D9-BA99-458C-9D9C-7EA1B31C00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264" y="538031"/>
            <a:ext cx="3687292" cy="3299156"/>
          </a:xfrm>
          <a:prstGeom prst="rect">
            <a:avLst/>
          </a:prstGeom>
        </p:spPr>
      </p:pic>
      <p:pic>
        <p:nvPicPr>
          <p:cNvPr id="6" name="Grafika 5">
            <a:extLst>
              <a:ext uri="{FF2B5EF4-FFF2-40B4-BE49-F238E27FC236}">
                <a16:creationId xmlns:a16="http://schemas.microsoft.com/office/drawing/2014/main" id="{6D056301-6298-4690-8D17-99A94F0581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3558" y="3350651"/>
            <a:ext cx="2305050" cy="2695575"/>
          </a:xfrm>
          <a:prstGeom prst="rect">
            <a:avLst/>
          </a:prstGeom>
        </p:spPr>
      </p:pic>
      <p:sp>
        <p:nvSpPr>
          <p:cNvPr id="7" name="Označba mesta vsebine 2">
            <a:extLst>
              <a:ext uri="{FF2B5EF4-FFF2-40B4-BE49-F238E27FC236}">
                <a16:creationId xmlns:a16="http://schemas.microsoft.com/office/drawing/2014/main" id="{0FEED4C9-2295-449D-9376-0F46374DDB77}"/>
              </a:ext>
            </a:extLst>
          </p:cNvPr>
          <p:cNvSpPr txBox="1">
            <a:spLocks/>
          </p:cNvSpPr>
          <p:nvPr/>
        </p:nvSpPr>
        <p:spPr>
          <a:xfrm>
            <a:off x="629264" y="4378652"/>
            <a:ext cx="7700920" cy="2602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Sestavljajo jo minerali, ki jih bo Jure doma predelal in tako pridobil </a:t>
            </a:r>
            <a:r>
              <a:rPr lang="sl-SI" b="1" dirty="0">
                <a:solidFill>
                  <a:schemeClr val="tx1">
                    <a:lumMod val="85000"/>
                    <a:lumOff val="15000"/>
                  </a:schemeClr>
                </a:solidFill>
              </a:rPr>
              <a:t>litij, tantal in kositer</a:t>
            </a:r>
            <a:r>
              <a:rPr lang="sl-SI" dirty="0">
                <a:solidFill>
                  <a:schemeClr val="tx1">
                    <a:lumMod val="85000"/>
                    <a:lumOff val="15000"/>
                  </a:schemeClr>
                </a:solidFill>
              </a:rPr>
              <a:t>. S svojim kladivom hitro odlomi nekaj kosov in jih spravi v rudniški voziček.</a:t>
            </a:r>
          </a:p>
        </p:txBody>
      </p:sp>
    </p:spTree>
    <p:extLst>
      <p:ext uri="{BB962C8B-B14F-4D97-AF65-F5344CB8AC3E}">
        <p14:creationId xmlns:p14="http://schemas.microsoft.com/office/powerpoint/2010/main" val="136746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F4DC0FC-9211-4278-AE7B-A256932B5AA9}"/>
              </a:ext>
            </a:extLst>
          </p:cNvPr>
          <p:cNvSpPr>
            <a:spLocks noGrp="1"/>
          </p:cNvSpPr>
          <p:nvPr>
            <p:ph idx="1"/>
          </p:nvPr>
        </p:nvSpPr>
        <p:spPr>
          <a:xfrm>
            <a:off x="5184292" y="1024808"/>
            <a:ext cx="6317583" cy="4899250"/>
          </a:xfrm>
        </p:spPr>
        <p:txBody>
          <a:bodyPr>
            <a:normAutofit/>
          </a:bodyPr>
          <a:lstStyle/>
          <a:p>
            <a:pPr marL="0" indent="0" algn="just">
              <a:buNone/>
            </a:pPr>
            <a:r>
              <a:rPr lang="sl-SI" dirty="0">
                <a:solidFill>
                  <a:schemeClr val="tx1">
                    <a:lumMod val="85000"/>
                    <a:lumOff val="15000"/>
                  </a:schemeClr>
                </a:solidFill>
              </a:rPr>
              <a:t>Pri nadaljnjem raziskovanju rudnika v temnem kotu naleti na skrivnostno skrinjo. Le kaj počne tam? Jure jo previdno odpre in ugotovi, da je v njej ravno to, kar potrebuje: ruda </a:t>
            </a:r>
            <a:r>
              <a:rPr lang="sl-SI" b="1" dirty="0" err="1">
                <a:solidFill>
                  <a:schemeClr val="tx1">
                    <a:lumMod val="85000"/>
                    <a:lumOff val="15000"/>
                  </a:schemeClr>
                </a:solidFill>
              </a:rPr>
              <a:t>gabbro</a:t>
            </a:r>
            <a:r>
              <a:rPr lang="sl-SI" dirty="0">
                <a:solidFill>
                  <a:schemeClr val="tx1">
                    <a:lumMod val="85000"/>
                    <a:lumOff val="15000"/>
                  </a:schemeClr>
                </a:solidFill>
              </a:rPr>
              <a:t>, v kateri se lepo svetlikajo minerali kovine </a:t>
            </a:r>
            <a:r>
              <a:rPr lang="sl-SI" b="1" dirty="0">
                <a:solidFill>
                  <a:schemeClr val="tx1">
                    <a:lumMod val="85000"/>
                    <a:lumOff val="15000"/>
                  </a:schemeClr>
                </a:solidFill>
              </a:rPr>
              <a:t>titan</a:t>
            </a:r>
            <a:r>
              <a:rPr lang="sl-SI" dirty="0">
                <a:solidFill>
                  <a:schemeClr val="tx1">
                    <a:lumMod val="85000"/>
                    <a:lumOff val="15000"/>
                  </a:schemeClr>
                </a:solidFill>
              </a:rPr>
              <a:t>. Jure pospravi nekaj kosov in se v mislih zahvali starim rudarjem, ki so za sabo pustili polno skrinjo. Od napornega dela je že precej utrujen, vendar iskanja surovin še zdaleč ni konec. </a:t>
            </a:r>
          </a:p>
        </p:txBody>
      </p:sp>
      <p:pic>
        <p:nvPicPr>
          <p:cNvPr id="4" name="Grafika 3">
            <a:extLst>
              <a:ext uri="{FF2B5EF4-FFF2-40B4-BE49-F238E27FC236}">
                <a16:creationId xmlns:a16="http://schemas.microsoft.com/office/drawing/2014/main" id="{8159D31E-C226-434E-9173-7265C199DA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786" y="423874"/>
            <a:ext cx="5723553" cy="5155257"/>
          </a:xfrm>
          <a:prstGeom prst="rect">
            <a:avLst/>
          </a:prstGeom>
        </p:spPr>
      </p:pic>
    </p:spTree>
    <p:extLst>
      <p:ext uri="{BB962C8B-B14F-4D97-AF65-F5344CB8AC3E}">
        <p14:creationId xmlns:p14="http://schemas.microsoft.com/office/powerpoint/2010/main" val="336549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7" name="Označba mesta vsebine 2">
            <a:extLst>
              <a:ext uri="{FF2B5EF4-FFF2-40B4-BE49-F238E27FC236}">
                <a16:creationId xmlns:a16="http://schemas.microsoft.com/office/drawing/2014/main" id="{0FEED4C9-2295-449D-9376-0F46374DDB77}"/>
              </a:ext>
            </a:extLst>
          </p:cNvPr>
          <p:cNvSpPr txBox="1">
            <a:spLocks/>
          </p:cNvSpPr>
          <p:nvPr/>
        </p:nvSpPr>
        <p:spPr>
          <a:xfrm>
            <a:off x="609598" y="599607"/>
            <a:ext cx="10972802" cy="2143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Za naslednjo se mora spustiti še globlje v temen, neraziskan del rudnika. S strahom pomisli na zgodbice o škratih v temnih globinah, a ga premaga želja po surovinah za računalnik. Pogumno vzame svetilko in posebno napravo - </a:t>
            </a:r>
            <a:r>
              <a:rPr lang="sl-SI" b="1" dirty="0">
                <a:solidFill>
                  <a:schemeClr val="tx1">
                    <a:lumMod val="85000"/>
                    <a:lumOff val="15000"/>
                  </a:schemeClr>
                </a:solidFill>
              </a:rPr>
              <a:t>merilec električne prevodnosti</a:t>
            </a:r>
            <a:r>
              <a:rPr lang="sl-SI" dirty="0">
                <a:solidFill>
                  <a:schemeClr val="tx1">
                    <a:lumMod val="85000"/>
                    <a:lumOff val="15000"/>
                  </a:schemeClr>
                </a:solidFill>
              </a:rPr>
              <a:t>, ki mu bo pomagal najti želeno</a:t>
            </a:r>
            <a:r>
              <a:rPr lang="en-US" dirty="0">
                <a:solidFill>
                  <a:schemeClr val="tx1">
                    <a:lumMod val="85000"/>
                    <a:lumOff val="15000"/>
                  </a:schemeClr>
                </a:solidFill>
              </a:rPr>
              <a:t> </a:t>
            </a:r>
            <a:r>
              <a:rPr lang="sl-SI" dirty="0">
                <a:solidFill>
                  <a:schemeClr val="tx1">
                    <a:lumMod val="85000"/>
                    <a:lumOff val="15000"/>
                  </a:schemeClr>
                </a:solidFill>
              </a:rPr>
              <a:t>rudo. </a:t>
            </a:r>
          </a:p>
        </p:txBody>
      </p:sp>
      <p:pic>
        <p:nvPicPr>
          <p:cNvPr id="6" name="Grafika 5">
            <a:extLst>
              <a:ext uri="{FF2B5EF4-FFF2-40B4-BE49-F238E27FC236}">
                <a16:creationId xmlns:a16="http://schemas.microsoft.com/office/drawing/2014/main" id="{CB84629C-430A-410E-A1AC-198517EBAB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24048" y="4664886"/>
            <a:ext cx="3067050" cy="3562350"/>
          </a:xfrm>
          <a:prstGeom prst="rect">
            <a:avLst/>
          </a:prstGeom>
        </p:spPr>
      </p:pic>
      <p:pic>
        <p:nvPicPr>
          <p:cNvPr id="8" name="Grafika 7">
            <a:extLst>
              <a:ext uri="{FF2B5EF4-FFF2-40B4-BE49-F238E27FC236}">
                <a16:creationId xmlns:a16="http://schemas.microsoft.com/office/drawing/2014/main" id="{EA4EA0C0-050C-46F6-B352-092673E842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7573" y="2493205"/>
            <a:ext cx="3676944" cy="3664604"/>
          </a:xfrm>
          <a:prstGeom prst="rect">
            <a:avLst/>
          </a:prstGeom>
        </p:spPr>
      </p:pic>
      <p:sp>
        <p:nvSpPr>
          <p:cNvPr id="9" name="Označba mesta vsebine 2">
            <a:extLst>
              <a:ext uri="{FF2B5EF4-FFF2-40B4-BE49-F238E27FC236}">
                <a16:creationId xmlns:a16="http://schemas.microsoft.com/office/drawing/2014/main" id="{E05C811A-AA06-492A-BBD2-7B62952C8742}"/>
              </a:ext>
            </a:extLst>
          </p:cNvPr>
          <p:cNvSpPr txBox="1">
            <a:spLocks/>
          </p:cNvSpPr>
          <p:nvPr/>
        </p:nvSpPr>
        <p:spPr>
          <a:xfrm>
            <a:off x="609597" y="2743200"/>
            <a:ext cx="6060834" cy="3035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Po dolgi in težki poti končno pride do rude </a:t>
            </a:r>
            <a:r>
              <a:rPr lang="sl-SI" b="1" dirty="0" err="1">
                <a:solidFill>
                  <a:schemeClr val="tx1">
                    <a:lumMod val="85000"/>
                    <a:lumOff val="15000"/>
                  </a:schemeClr>
                </a:solidFill>
              </a:rPr>
              <a:t>skarn</a:t>
            </a:r>
            <a:r>
              <a:rPr lang="sl-SI" dirty="0">
                <a:solidFill>
                  <a:schemeClr val="tx1">
                    <a:lumMod val="85000"/>
                    <a:lumOff val="15000"/>
                  </a:schemeClr>
                </a:solidFill>
              </a:rPr>
              <a:t>. Ta ruda je zelo pomembna, saj vsebuje posebne minerale, iz katerih lahko pridobi </a:t>
            </a:r>
            <a:r>
              <a:rPr lang="sl-SI" b="1" dirty="0">
                <a:solidFill>
                  <a:schemeClr val="tx1">
                    <a:lumMod val="85000"/>
                    <a:lumOff val="15000"/>
                  </a:schemeClr>
                </a:solidFill>
              </a:rPr>
              <a:t>volfram </a:t>
            </a:r>
            <a:r>
              <a:rPr lang="sl-SI" dirty="0">
                <a:solidFill>
                  <a:schemeClr val="tx1">
                    <a:lumMod val="85000"/>
                    <a:lumOff val="15000"/>
                  </a:schemeClr>
                </a:solidFill>
              </a:rPr>
              <a:t>in </a:t>
            </a:r>
            <a:r>
              <a:rPr lang="sl-SI" b="1" dirty="0">
                <a:solidFill>
                  <a:schemeClr val="tx1">
                    <a:lumMod val="85000"/>
                    <a:lumOff val="15000"/>
                  </a:schemeClr>
                </a:solidFill>
              </a:rPr>
              <a:t>elemente redkih zemelj</a:t>
            </a:r>
            <a:r>
              <a:rPr lang="sl-SI" dirty="0">
                <a:solidFill>
                  <a:schemeClr val="tx1">
                    <a:lumMod val="85000"/>
                    <a:lumOff val="15000"/>
                  </a:schemeClr>
                </a:solidFill>
              </a:rPr>
              <a:t>, ki so nepogrešljiva kovina za vse elektronske naprave.</a:t>
            </a:r>
          </a:p>
        </p:txBody>
      </p:sp>
    </p:spTree>
    <p:extLst>
      <p:ext uri="{BB962C8B-B14F-4D97-AF65-F5344CB8AC3E}">
        <p14:creationId xmlns:p14="http://schemas.microsoft.com/office/powerpoint/2010/main" val="266633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7" name="Označba mesta vsebine 2">
            <a:extLst>
              <a:ext uri="{FF2B5EF4-FFF2-40B4-BE49-F238E27FC236}">
                <a16:creationId xmlns:a16="http://schemas.microsoft.com/office/drawing/2014/main" id="{0FEED4C9-2295-449D-9376-0F46374DDB77}"/>
              </a:ext>
            </a:extLst>
          </p:cNvPr>
          <p:cNvSpPr txBox="1">
            <a:spLocks/>
          </p:cNvSpPr>
          <p:nvPr/>
        </p:nvSpPr>
        <p:spPr>
          <a:xfrm>
            <a:off x="622973" y="1066743"/>
            <a:ext cx="5473026" cy="5231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Jure ravno pospravlja dragoceni </a:t>
            </a:r>
            <a:r>
              <a:rPr lang="sl-SI" dirty="0" err="1">
                <a:solidFill>
                  <a:schemeClr val="tx1">
                    <a:lumMod val="85000"/>
                    <a:lumOff val="15000"/>
                  </a:schemeClr>
                </a:solidFill>
              </a:rPr>
              <a:t>skarn</a:t>
            </a:r>
            <a:r>
              <a:rPr lang="sl-SI" dirty="0">
                <a:solidFill>
                  <a:schemeClr val="tx1">
                    <a:lumMod val="85000"/>
                    <a:lumOff val="15000"/>
                  </a:schemeClr>
                </a:solidFill>
              </a:rPr>
              <a:t>, ko se zasliši glasen pok. Les, ki podpira rove, začenja popuščati, in vse se lahko vsak hip podre! »V starih rudnikih ni varno, zato moram čim prej ven,« pomisli Jure. Začne teči, toda ko se čez nekaj časa ozre okoli sebe, ugotovi, da se je izgubil. Na srečo se ob njem znajde rudniški škrat, ki sploh ni strašen, in mu prijazno pokaže pot na površje. </a:t>
            </a:r>
          </a:p>
        </p:txBody>
      </p:sp>
      <p:pic>
        <p:nvPicPr>
          <p:cNvPr id="2" name="Grafika 1">
            <a:extLst>
              <a:ext uri="{FF2B5EF4-FFF2-40B4-BE49-F238E27FC236}">
                <a16:creationId xmlns:a16="http://schemas.microsoft.com/office/drawing/2014/main" id="{E6561B61-0190-4C36-B81C-3EB5509ADF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3060" y="815064"/>
            <a:ext cx="4333719" cy="5229719"/>
          </a:xfrm>
          <a:prstGeom prst="rect">
            <a:avLst/>
          </a:prstGeom>
        </p:spPr>
      </p:pic>
    </p:spTree>
    <p:extLst>
      <p:ext uri="{BB962C8B-B14F-4D97-AF65-F5344CB8AC3E}">
        <p14:creationId xmlns:p14="http://schemas.microsoft.com/office/powerpoint/2010/main" val="358652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9" name="Označba mesta vsebine 2">
            <a:extLst>
              <a:ext uri="{FF2B5EF4-FFF2-40B4-BE49-F238E27FC236}">
                <a16:creationId xmlns:a16="http://schemas.microsoft.com/office/drawing/2014/main" id="{E05C811A-AA06-492A-BBD2-7B62952C8742}"/>
              </a:ext>
            </a:extLst>
          </p:cNvPr>
          <p:cNvSpPr txBox="1">
            <a:spLocks/>
          </p:cNvSpPr>
          <p:nvPr/>
        </p:nvSpPr>
        <p:spPr>
          <a:xfrm>
            <a:off x="609599" y="682288"/>
            <a:ext cx="10972801" cy="2611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Kmalu je na varnem izven rudniških rovov. Potika se po okolici rudnika, slabe volje, ker mu ni uspelo najti vseh surovin za računalnik, ko naleti na zelo zanimivo zemljo rdeče barve. V roke vzame povečevalno steklo in ugotovi, da je po naključju našel </a:t>
            </a:r>
            <a:r>
              <a:rPr lang="sl-SI" b="1" dirty="0">
                <a:solidFill>
                  <a:schemeClr val="tx1">
                    <a:lumMod val="85000"/>
                    <a:lumOff val="15000"/>
                  </a:schemeClr>
                </a:solidFill>
              </a:rPr>
              <a:t>boksit</a:t>
            </a:r>
            <a:r>
              <a:rPr lang="sl-SI" dirty="0">
                <a:solidFill>
                  <a:schemeClr val="tx1">
                    <a:lumMod val="85000"/>
                    <a:lumOff val="15000"/>
                  </a:schemeClr>
                </a:solidFill>
              </a:rPr>
              <a:t>. To je ruda, ki jo potrebuje, da iz nje pridobi </a:t>
            </a:r>
            <a:r>
              <a:rPr lang="sl-SI" b="1" dirty="0">
                <a:solidFill>
                  <a:schemeClr val="tx1">
                    <a:lumMod val="85000"/>
                    <a:lumOff val="15000"/>
                  </a:schemeClr>
                </a:solidFill>
              </a:rPr>
              <a:t>aluminij</a:t>
            </a:r>
            <a:r>
              <a:rPr lang="sl-SI" dirty="0">
                <a:solidFill>
                  <a:schemeClr val="tx1">
                    <a:lumMod val="85000"/>
                    <a:lumOff val="15000"/>
                  </a:schemeClr>
                </a:solidFill>
              </a:rPr>
              <a:t>. </a:t>
            </a:r>
          </a:p>
        </p:txBody>
      </p:sp>
      <p:pic>
        <p:nvPicPr>
          <p:cNvPr id="3" name="Grafika 2">
            <a:extLst>
              <a:ext uri="{FF2B5EF4-FFF2-40B4-BE49-F238E27FC236}">
                <a16:creationId xmlns:a16="http://schemas.microsoft.com/office/drawing/2014/main" id="{B996D6A8-2597-42F5-AE83-A3E0BF281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241" y="3036233"/>
            <a:ext cx="9637204" cy="3181213"/>
          </a:xfrm>
          <a:prstGeom prst="rect">
            <a:avLst/>
          </a:prstGeom>
        </p:spPr>
      </p:pic>
      <p:sp>
        <p:nvSpPr>
          <p:cNvPr id="10" name="Označba mesta vsebine 2">
            <a:extLst>
              <a:ext uri="{FF2B5EF4-FFF2-40B4-BE49-F238E27FC236}">
                <a16:creationId xmlns:a16="http://schemas.microsoft.com/office/drawing/2014/main" id="{7846AC9B-614C-4AC7-9559-DA14CE02EB8F}"/>
              </a:ext>
            </a:extLst>
          </p:cNvPr>
          <p:cNvSpPr txBox="1">
            <a:spLocks/>
          </p:cNvSpPr>
          <p:nvPr/>
        </p:nvSpPr>
        <p:spPr>
          <a:xfrm>
            <a:off x="6096000" y="2682663"/>
            <a:ext cx="5486400" cy="3650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Ko se skloni, da bi nabral nekaj boksita, mu iz žepa pade posebna naprava, na katero je čisto pozabil – </a:t>
            </a:r>
            <a:r>
              <a:rPr lang="sl-SI" b="1" dirty="0">
                <a:solidFill>
                  <a:schemeClr val="tx1">
                    <a:lumMod val="85000"/>
                    <a:lumOff val="15000"/>
                  </a:schemeClr>
                </a:solidFill>
              </a:rPr>
              <a:t>magnetni kompas</a:t>
            </a:r>
            <a:r>
              <a:rPr lang="sl-SI" dirty="0">
                <a:solidFill>
                  <a:schemeClr val="tx1">
                    <a:lumMod val="85000"/>
                    <a:lumOff val="15000"/>
                  </a:schemeClr>
                </a:solidFill>
              </a:rPr>
              <a:t>. Jure se odloči, da bo sledil poti, ki jo kaže, in kompas ga pripelje do posebne </a:t>
            </a:r>
            <a:r>
              <a:rPr lang="sl-SI" b="1" dirty="0">
                <a:solidFill>
                  <a:schemeClr val="tx1">
                    <a:lumMod val="85000"/>
                    <a:lumOff val="15000"/>
                  </a:schemeClr>
                </a:solidFill>
              </a:rPr>
              <a:t>pasaste železove formacije</a:t>
            </a:r>
            <a:r>
              <a:rPr lang="sl-SI" dirty="0">
                <a:solidFill>
                  <a:schemeClr val="tx1">
                    <a:lumMod val="85000"/>
                    <a:lumOff val="15000"/>
                  </a:schemeClr>
                </a:solidFill>
              </a:rPr>
              <a:t>, iz katere bo lahko pridobil magnetno kovino, ki ji rečemo </a:t>
            </a:r>
            <a:r>
              <a:rPr lang="sl-SI" b="1" dirty="0">
                <a:solidFill>
                  <a:schemeClr val="tx1">
                    <a:lumMod val="85000"/>
                    <a:lumOff val="15000"/>
                  </a:schemeClr>
                </a:solidFill>
              </a:rPr>
              <a:t>železo</a:t>
            </a:r>
            <a:r>
              <a:rPr lang="sl-SI" dirty="0">
                <a:solidFill>
                  <a:schemeClr val="tx1">
                    <a:lumMod val="85000"/>
                    <a:lumOff val="15000"/>
                  </a:schemeClr>
                </a:solidFill>
              </a:rPr>
              <a:t>.</a:t>
            </a:r>
          </a:p>
        </p:txBody>
      </p:sp>
    </p:spTree>
    <p:extLst>
      <p:ext uri="{BB962C8B-B14F-4D97-AF65-F5344CB8AC3E}">
        <p14:creationId xmlns:p14="http://schemas.microsoft.com/office/powerpoint/2010/main" val="129221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9" name="Označba mesta vsebine 2">
            <a:extLst>
              <a:ext uri="{FF2B5EF4-FFF2-40B4-BE49-F238E27FC236}">
                <a16:creationId xmlns:a16="http://schemas.microsoft.com/office/drawing/2014/main" id="{E05C811A-AA06-492A-BBD2-7B62952C8742}"/>
              </a:ext>
            </a:extLst>
          </p:cNvPr>
          <p:cNvSpPr txBox="1">
            <a:spLocks/>
          </p:cNvSpPr>
          <p:nvPr/>
        </p:nvSpPr>
        <p:spPr>
          <a:xfrm>
            <a:off x="5266944" y="1191299"/>
            <a:ext cx="6315457" cy="4743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Počasi se večeri, dnevna svetloba popušča in iskanje kmalu ne bo več mogoče. Jure žalostno pogleda na seznam, kaj vse mu še manjka. V tistem trenutku se spomni, da je pred dnevi bral članek o recikliranju elektronskih naprav. Doma ima v kleti spravljen star televizor in nekaj odsluženih mobilnih telefonov. Iz njih lahko s posebnimi postopki pridobi še vse ostale manjkajoče kovine. To so </a:t>
            </a:r>
            <a:r>
              <a:rPr lang="sl-SI" b="1" dirty="0">
                <a:solidFill>
                  <a:schemeClr val="tx1">
                    <a:lumMod val="85000"/>
                    <a:lumOff val="15000"/>
                  </a:schemeClr>
                </a:solidFill>
              </a:rPr>
              <a:t>zlato, srebro </a:t>
            </a:r>
            <a:r>
              <a:rPr lang="sl-SI" dirty="0">
                <a:solidFill>
                  <a:schemeClr val="tx1">
                    <a:lumMod val="85000"/>
                    <a:lumOff val="15000"/>
                  </a:schemeClr>
                </a:solidFill>
              </a:rPr>
              <a:t>in</a:t>
            </a:r>
            <a:r>
              <a:rPr lang="sl-SI" b="1" dirty="0">
                <a:solidFill>
                  <a:schemeClr val="tx1">
                    <a:lumMod val="85000"/>
                    <a:lumOff val="15000"/>
                  </a:schemeClr>
                </a:solidFill>
              </a:rPr>
              <a:t> baker</a:t>
            </a:r>
            <a:r>
              <a:rPr lang="sl-SI" dirty="0">
                <a:solidFill>
                  <a:schemeClr val="tx1">
                    <a:lumMod val="85000"/>
                    <a:lumOff val="15000"/>
                  </a:schemeClr>
                </a:solidFill>
              </a:rPr>
              <a:t>. Hkrati pa bo prispeval še k varovanju okolja! </a:t>
            </a:r>
          </a:p>
        </p:txBody>
      </p:sp>
      <p:pic>
        <p:nvPicPr>
          <p:cNvPr id="2" name="Grafika 1">
            <a:extLst>
              <a:ext uri="{FF2B5EF4-FFF2-40B4-BE49-F238E27FC236}">
                <a16:creationId xmlns:a16="http://schemas.microsoft.com/office/drawing/2014/main" id="{3FC2AEAD-DDAF-43D1-B43C-0EF0DCBC1B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560" y="1057243"/>
            <a:ext cx="4161278" cy="4743514"/>
          </a:xfrm>
          <a:prstGeom prst="rect">
            <a:avLst/>
          </a:prstGeom>
        </p:spPr>
      </p:pic>
    </p:spTree>
    <p:extLst>
      <p:ext uri="{BB962C8B-B14F-4D97-AF65-F5344CB8AC3E}">
        <p14:creationId xmlns:p14="http://schemas.microsoft.com/office/powerpoint/2010/main" val="53059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5CF"/>
        </a:solidFill>
        <a:effectLst/>
      </p:bgPr>
    </p:bg>
    <p:spTree>
      <p:nvGrpSpPr>
        <p:cNvPr id="1" name=""/>
        <p:cNvGrpSpPr/>
        <p:nvPr/>
      </p:nvGrpSpPr>
      <p:grpSpPr>
        <a:xfrm>
          <a:off x="0" y="0"/>
          <a:ext cx="0" cy="0"/>
          <a:chOff x="0" y="0"/>
          <a:chExt cx="0" cy="0"/>
        </a:xfrm>
      </p:grpSpPr>
      <p:sp>
        <p:nvSpPr>
          <p:cNvPr id="9" name="Označba mesta vsebine 2">
            <a:extLst>
              <a:ext uri="{FF2B5EF4-FFF2-40B4-BE49-F238E27FC236}">
                <a16:creationId xmlns:a16="http://schemas.microsoft.com/office/drawing/2014/main" id="{E05C811A-AA06-492A-BBD2-7B62952C8742}"/>
              </a:ext>
            </a:extLst>
          </p:cNvPr>
          <p:cNvSpPr txBox="1">
            <a:spLocks/>
          </p:cNvSpPr>
          <p:nvPr/>
        </p:nvSpPr>
        <p:spPr>
          <a:xfrm>
            <a:off x="621322" y="785446"/>
            <a:ext cx="10961078" cy="2930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dirty="0">
                <a:solidFill>
                  <a:schemeClr val="tx1">
                    <a:lumMod val="85000"/>
                    <a:lumOff val="15000"/>
                  </a:schemeClr>
                </a:solidFill>
              </a:rPr>
              <a:t>S polnim vozičkom rud in surovin se hitro odpravi domov, da bi se čim prej lotil dela. Po nekaj dneh napetega razmišljanja in raziskovanja mu z različnimi postopki predelav rude ter recikliranjem vendarle uspe pridobiti vse pomembne surovine za izdelavo računalnika. Navdušeno se loti sestavljanja komponent: od baterije, procesorja in matične plošče do ohišja, ekrana in tipkovnice. In končno ima Jure pred sabo pravi računalnik! Zdaj gre lahko preizkusit igro </a:t>
            </a:r>
            <a:r>
              <a:rPr lang="sl-SI" dirty="0" err="1">
                <a:solidFill>
                  <a:schemeClr val="tx1">
                    <a:lumMod val="85000"/>
                    <a:lumOff val="15000"/>
                  </a:schemeClr>
                </a:solidFill>
              </a:rPr>
              <a:t>Minecraft</a:t>
            </a:r>
            <a:r>
              <a:rPr lang="sl-SI" dirty="0">
                <a:solidFill>
                  <a:schemeClr val="tx1">
                    <a:lumMod val="85000"/>
                    <a:lumOff val="15000"/>
                  </a:schemeClr>
                </a:solidFill>
              </a:rPr>
              <a:t>.</a:t>
            </a:r>
          </a:p>
        </p:txBody>
      </p:sp>
      <p:pic>
        <p:nvPicPr>
          <p:cNvPr id="3" name="Grafika 2">
            <a:extLst>
              <a:ext uri="{FF2B5EF4-FFF2-40B4-BE49-F238E27FC236}">
                <a16:creationId xmlns:a16="http://schemas.microsoft.com/office/drawing/2014/main" id="{15750F19-1DF7-47BD-9E49-ED5B3DCDBE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1725" y="3966553"/>
            <a:ext cx="1937920" cy="2239374"/>
          </a:xfrm>
          <a:prstGeom prst="rect">
            <a:avLst/>
          </a:prstGeom>
        </p:spPr>
      </p:pic>
      <p:pic>
        <p:nvPicPr>
          <p:cNvPr id="4" name="Grafika 3">
            <a:extLst>
              <a:ext uri="{FF2B5EF4-FFF2-40B4-BE49-F238E27FC236}">
                <a16:creationId xmlns:a16="http://schemas.microsoft.com/office/drawing/2014/main" id="{48932965-B5E7-4B59-B41B-3B9592A3A1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3690" y="4021014"/>
            <a:ext cx="1998791" cy="2184913"/>
          </a:xfrm>
          <a:prstGeom prst="rect">
            <a:avLst/>
          </a:prstGeom>
        </p:spPr>
      </p:pic>
      <p:pic>
        <p:nvPicPr>
          <p:cNvPr id="6" name="Grafika 5">
            <a:extLst>
              <a:ext uri="{FF2B5EF4-FFF2-40B4-BE49-F238E27FC236}">
                <a16:creationId xmlns:a16="http://schemas.microsoft.com/office/drawing/2014/main" id="{9C081BD8-9BB9-4B6C-9805-41BFBDBD3E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5656" y="4371322"/>
            <a:ext cx="2204620" cy="1484298"/>
          </a:xfrm>
          <a:prstGeom prst="rect">
            <a:avLst/>
          </a:prstGeom>
        </p:spPr>
      </p:pic>
    </p:spTree>
    <p:extLst>
      <p:ext uri="{BB962C8B-B14F-4D97-AF65-F5344CB8AC3E}">
        <p14:creationId xmlns:p14="http://schemas.microsoft.com/office/powerpoint/2010/main" val="69291651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FF3F5FCE5A140995D105DE85A01B2" ma:contentTypeVersion="11" ma:contentTypeDescription="Create a new document." ma:contentTypeScope="" ma:versionID="92bd35719b82f2d1f5d713a78186f844">
  <xsd:schema xmlns:xsd="http://www.w3.org/2001/XMLSchema" xmlns:xs="http://www.w3.org/2001/XMLSchema" xmlns:p="http://schemas.microsoft.com/office/2006/metadata/properties" xmlns:ns2="07192dcc-4ed0-4014-a0da-0f122b20a54d" targetNamespace="http://schemas.microsoft.com/office/2006/metadata/properties" ma:root="true" ma:fieldsID="f1df32fb2af9c32488b7ca8c8395e6f9" ns2:_="">
    <xsd:import namespace="07192dcc-4ed0-4014-a0da-0f122b20a5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92dcc-4ed0-4014-a0da-0f122b20a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5D22F-1A54-44C5-9BBD-91D8EA489FBC}"/>
</file>

<file path=customXml/itemProps2.xml><?xml version="1.0" encoding="utf-8"?>
<ds:datastoreItem xmlns:ds="http://schemas.openxmlformats.org/officeDocument/2006/customXml" ds:itemID="{11603651-A40A-4F6C-BC26-FD309D885900}"/>
</file>

<file path=customXml/itemProps3.xml><?xml version="1.0" encoding="utf-8"?>
<ds:datastoreItem xmlns:ds="http://schemas.openxmlformats.org/officeDocument/2006/customXml" ds:itemID="{A3F027FB-FAA4-49A3-870B-30A09CE8F537}"/>
</file>

<file path=docProps/app.xml><?xml version="1.0" encoding="utf-8"?>
<Properties xmlns="http://schemas.openxmlformats.org/officeDocument/2006/extended-properties" xmlns:vt="http://schemas.openxmlformats.org/officeDocument/2006/docPropsVTypes">
  <Template>Office Theme</Template>
  <TotalTime>53</TotalTime>
  <Words>795</Words>
  <Application>Microsoft Office PowerPoint</Application>
  <PresentationFormat>Širokozaslonsko</PresentationFormat>
  <Paragraphs>14</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Calibri Light</vt:lpstr>
      <vt:lpstr>Titillium Web</vt:lpstr>
      <vt:lpstr>Officeova tema</vt:lpstr>
      <vt:lpstr>OD KAMNIN DO RAČUNALNIKA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KAMNIN DO RAČUNALNIKA</dc:title>
  <dc:creator>Nina Valand</dc:creator>
  <cp:lastModifiedBy>Nina Valand</cp:lastModifiedBy>
  <cp:revision>9</cp:revision>
  <dcterms:created xsi:type="dcterms:W3CDTF">2020-06-29T07:46:51Z</dcterms:created>
  <dcterms:modified xsi:type="dcterms:W3CDTF">2020-07-15T08:30:09Z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0x010100B51FF3F5FCE5A140995D105DE85A01B2</vt:lpwstr>
  </property>
</Properties>
</file>