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4"/>
    <p:sldMasterId id="2147483829" r:id="rId5"/>
    <p:sldMasterId id="2147483854" r:id="rId6"/>
  </p:sldMasterIdLst>
  <p:notesMasterIdLst>
    <p:notesMasterId r:id="rId25"/>
  </p:notesMasterIdLst>
  <p:handoutMasterIdLst>
    <p:handoutMasterId r:id="rId26"/>
  </p:handoutMasterIdLst>
  <p:sldIdLst>
    <p:sldId id="368" r:id="rId7"/>
    <p:sldId id="675" r:id="rId8"/>
    <p:sldId id="687" r:id="rId9"/>
    <p:sldId id="676" r:id="rId10"/>
    <p:sldId id="677" r:id="rId11"/>
    <p:sldId id="685" r:id="rId12"/>
    <p:sldId id="684" r:id="rId13"/>
    <p:sldId id="688" r:id="rId14"/>
    <p:sldId id="678" r:id="rId15"/>
    <p:sldId id="679" r:id="rId16"/>
    <p:sldId id="680" r:id="rId17"/>
    <p:sldId id="681" r:id="rId18"/>
    <p:sldId id="424" r:id="rId19"/>
    <p:sldId id="682" r:id="rId20"/>
    <p:sldId id="425" r:id="rId21"/>
    <p:sldId id="426" r:id="rId22"/>
    <p:sldId id="683" r:id="rId23"/>
    <p:sldId id="362" r:id="rId24"/>
  </p:sldIdLst>
  <p:sldSz cx="12192000" cy="6858000"/>
  <p:notesSz cx="6858000" cy="9144000"/>
  <p:custShowLst>
    <p:custShow name="TestShow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0C220A22-C0DD-4C39-87B1-A96D97EE7FA8}">
          <p14:sldIdLst>
            <p14:sldId id="368"/>
            <p14:sldId id="675"/>
            <p14:sldId id="687"/>
            <p14:sldId id="676"/>
            <p14:sldId id="677"/>
            <p14:sldId id="685"/>
            <p14:sldId id="684"/>
            <p14:sldId id="688"/>
            <p14:sldId id="678"/>
            <p14:sldId id="679"/>
            <p14:sldId id="680"/>
            <p14:sldId id="681"/>
            <p14:sldId id="424"/>
            <p14:sldId id="682"/>
            <p14:sldId id="425"/>
            <p14:sldId id="426"/>
            <p14:sldId id="683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522" userDrawn="1">
          <p15:clr>
            <a:srgbClr val="A4A3A4"/>
          </p15:clr>
        </p15:guide>
        <p15:guide id="4" orient="horz" pos="2402" userDrawn="1">
          <p15:clr>
            <a:srgbClr val="A4A3A4"/>
          </p15:clr>
        </p15:guide>
        <p15:guide id="5" pos="6379" userDrawn="1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orient="horz" pos="3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 Schwarten" initials="N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194"/>
    <a:srgbClr val="51AB42"/>
    <a:srgbClr val="73BB66"/>
    <a:srgbClr val="00307F"/>
    <a:srgbClr val="6CB745"/>
    <a:srgbClr val="368158"/>
    <a:srgbClr val="034EA2"/>
    <a:srgbClr val="6BB745"/>
    <a:srgbClr val="FFFFFF"/>
    <a:srgbClr val="031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43" autoAdjust="0"/>
    <p:restoredTop sz="96716" autoAdjust="0"/>
  </p:normalViewPr>
  <p:slideViewPr>
    <p:cSldViewPr>
      <p:cViewPr varScale="1">
        <p:scale>
          <a:sx n="111" d="100"/>
          <a:sy n="111" d="100"/>
        </p:scale>
        <p:origin x="474" y="108"/>
      </p:cViewPr>
      <p:guideLst>
        <p:guide pos="3840"/>
        <p:guide orient="horz" pos="2160"/>
        <p:guide pos="3522"/>
        <p:guide orient="horz" pos="2402"/>
        <p:guide pos="6379"/>
        <p:guide orient="horz" pos="1026"/>
        <p:guide orient="horz" pos="3304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8D6F-A0C0-46C0-A295-D3723D5EA4AB}" type="datetimeFigureOut">
              <a:rPr lang="en-GB" smtClean="0"/>
              <a:pPr/>
              <a:t>07/02/2022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AC1F-13D3-43CD-A146-021F1C359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6E7B-3576-4970-B1A2-88C1ABE177BE}" type="datetimeFigureOut">
              <a:rPr lang="en-GB" smtClean="0"/>
              <a:pPr/>
              <a:t>07/02/2022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2C1D-2BFA-4AF9-ACBF-EB79A88E7C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3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88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6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13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73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91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1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71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2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043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54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69758" y="6467128"/>
            <a:ext cx="3016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rgbClr val="FFFFFF"/>
                </a:solidFill>
                <a:latin typeface="Titillium" pitchFamily="50" charset="0"/>
              </a:rPr>
              <a:pPr algn="ctr"/>
              <a:t>‹#›</a:t>
            </a:fld>
            <a:endParaRPr lang="en-GB" sz="900" dirty="0">
              <a:solidFill>
                <a:srgbClr val="FFFFFF"/>
              </a:solidFill>
              <a:latin typeface="Titillium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  <p:custDataLst>
              <p:tags r:id="rId1"/>
            </p:custDataLst>
          </p:nvPr>
        </p:nvSpPr>
        <p:spPr>
          <a:xfrm>
            <a:off x="623395" y="1196980"/>
            <a:ext cx="7920530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asdasdasd</a:t>
            </a:r>
            <a:endParaRPr lang="en-GB" dirty="0"/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asasd</a:t>
            </a:r>
            <a:endParaRPr lang="en-GB" dirty="0"/>
          </a:p>
          <a:p>
            <a:pPr lvl="2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4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1" y="3998829"/>
            <a:ext cx="6193333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1">
              <a:buClr>
                <a:schemeClr val="bg2"/>
              </a:buClr>
            </a:pP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6760" y="1196752"/>
            <a:ext cx="4299960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7248128" y="3996848"/>
            <a:ext cx="4320480" cy="1584176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8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573016"/>
            <a:ext cx="4319985" cy="200767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247268" y="1196752"/>
            <a:ext cx="4320845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6193330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4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1310" y="33265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branding-Flag 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20006" y="1440766"/>
            <a:ext cx="2845716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Supported by:</a:t>
            </a: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938757" y="0"/>
            <a:ext cx="9208214" cy="6858000"/>
          </a:xfrm>
          <a:custGeom>
            <a:avLst/>
            <a:gdLst>
              <a:gd name="connsiteX0" fmla="*/ 0 w 9208214"/>
              <a:gd name="connsiteY0" fmla="*/ 3451989 h 6858000"/>
              <a:gd name="connsiteX1" fmla="*/ 256911 w 9208214"/>
              <a:gd name="connsiteY1" fmla="*/ 3451989 h 6858000"/>
              <a:gd name="connsiteX2" fmla="*/ 1840424 w 9208214"/>
              <a:gd name="connsiteY2" fmla="*/ 6813426 h 6858000"/>
              <a:gd name="connsiteX3" fmla="*/ 1897147 w 9208214"/>
              <a:gd name="connsiteY3" fmla="*/ 6858000 h 6858000"/>
              <a:gd name="connsiteX4" fmla="*/ 1511414 w 9208214"/>
              <a:gd name="connsiteY4" fmla="*/ 6858000 h 6858000"/>
              <a:gd name="connsiteX5" fmla="*/ 1510364 w 9208214"/>
              <a:gd name="connsiteY5" fmla="*/ 6857092 h 6858000"/>
              <a:gd name="connsiteX6" fmla="*/ 0 w 9208214"/>
              <a:gd name="connsiteY6" fmla="*/ 3451989 h 6858000"/>
              <a:gd name="connsiteX7" fmla="*/ 7276793 w 9208214"/>
              <a:gd name="connsiteY7" fmla="*/ 0 h 6858000"/>
              <a:gd name="connsiteX8" fmla="*/ 7650264 w 9208214"/>
              <a:gd name="connsiteY8" fmla="*/ 0 h 6858000"/>
              <a:gd name="connsiteX9" fmla="*/ 7695823 w 9208214"/>
              <a:gd name="connsiteY9" fmla="*/ 39490 h 6858000"/>
              <a:gd name="connsiteX10" fmla="*/ 9208214 w 9208214"/>
              <a:gd name="connsiteY10" fmla="*/ 3451989 h 6858000"/>
              <a:gd name="connsiteX11" fmla="*/ 7695823 w 9208214"/>
              <a:gd name="connsiteY11" fmla="*/ 6857092 h 6858000"/>
              <a:gd name="connsiteX12" fmla="*/ 7694771 w 9208214"/>
              <a:gd name="connsiteY12" fmla="*/ 6858000 h 6858000"/>
              <a:gd name="connsiteX13" fmla="*/ 7319219 w 9208214"/>
              <a:gd name="connsiteY13" fmla="*/ 6858000 h 6858000"/>
              <a:gd name="connsiteX14" fmla="*/ 7381312 w 9208214"/>
              <a:gd name="connsiteY14" fmla="*/ 6809057 h 6858000"/>
              <a:gd name="connsiteX15" fmla="*/ 8964825 w 9208214"/>
              <a:gd name="connsiteY15" fmla="*/ 3451989 h 6858000"/>
              <a:gd name="connsiteX16" fmla="*/ 7381312 w 9208214"/>
              <a:gd name="connsiteY16" fmla="*/ 825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08214" h="6858000">
                <a:moveTo>
                  <a:pt x="0" y="3451989"/>
                </a:moveTo>
                <a:cubicBezTo>
                  <a:pt x="0" y="3451989"/>
                  <a:pt x="0" y="3451989"/>
                  <a:pt x="256911" y="3451989"/>
                </a:cubicBezTo>
                <a:cubicBezTo>
                  <a:pt x="256911" y="4806241"/>
                  <a:pt x="872989" y="6014986"/>
                  <a:pt x="1840424" y="6813426"/>
                </a:cubicBezTo>
                <a:lnTo>
                  <a:pt x="1897147" y="6858000"/>
                </a:lnTo>
                <a:lnTo>
                  <a:pt x="1511414" y="6858000"/>
                </a:lnTo>
                <a:lnTo>
                  <a:pt x="1510364" y="6857092"/>
                </a:lnTo>
                <a:cubicBezTo>
                  <a:pt x="583872" y="6016307"/>
                  <a:pt x="0" y="4802859"/>
                  <a:pt x="0" y="3451989"/>
                </a:cubicBezTo>
                <a:close/>
                <a:moveTo>
                  <a:pt x="7276793" y="0"/>
                </a:moveTo>
                <a:lnTo>
                  <a:pt x="7650264" y="0"/>
                </a:lnTo>
                <a:lnTo>
                  <a:pt x="7695823" y="39490"/>
                </a:lnTo>
                <a:cubicBezTo>
                  <a:pt x="8624342" y="883854"/>
                  <a:pt x="9208214" y="2101119"/>
                  <a:pt x="9208214" y="3451989"/>
                </a:cubicBezTo>
                <a:cubicBezTo>
                  <a:pt x="9208214" y="4802859"/>
                  <a:pt x="8624342" y="6016307"/>
                  <a:pt x="7695823" y="6857092"/>
                </a:cubicBezTo>
                <a:lnTo>
                  <a:pt x="7694771" y="6858000"/>
                </a:lnTo>
                <a:lnTo>
                  <a:pt x="7319219" y="6858000"/>
                </a:lnTo>
                <a:lnTo>
                  <a:pt x="7381312" y="6809057"/>
                </a:lnTo>
                <a:cubicBezTo>
                  <a:pt x="8348747" y="6008329"/>
                  <a:pt x="8964825" y="4798632"/>
                  <a:pt x="8964825" y="3451989"/>
                </a:cubicBezTo>
                <a:cubicBezTo>
                  <a:pt x="8964825" y="2097738"/>
                  <a:pt x="8348747" y="884713"/>
                  <a:pt x="7381312" y="825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967942" y="0"/>
            <a:ext cx="6665200" cy="6858000"/>
          </a:xfrm>
          <a:custGeom>
            <a:avLst/>
            <a:gdLst>
              <a:gd name="connsiteX0" fmla="*/ 2610061 w 6665200"/>
              <a:gd name="connsiteY0" fmla="*/ 0 h 6858000"/>
              <a:gd name="connsiteX1" fmla="*/ 4534054 w 6665200"/>
              <a:gd name="connsiteY1" fmla="*/ 0 h 6858000"/>
              <a:gd name="connsiteX2" fmla="*/ 4751819 w 6665200"/>
              <a:gd name="connsiteY2" fmla="*/ 67745 h 6858000"/>
              <a:gd name="connsiteX3" fmla="*/ 6665200 w 6665200"/>
              <a:gd name="connsiteY3" fmla="*/ 1653704 h 6858000"/>
              <a:gd name="connsiteX4" fmla="*/ 6462405 w 6665200"/>
              <a:gd name="connsiteY4" fmla="*/ 1775392 h 6858000"/>
              <a:gd name="connsiteX5" fmla="*/ 3569194 w 6665200"/>
              <a:gd name="connsiteY5" fmla="*/ 112319 h 6858000"/>
              <a:gd name="connsiteX6" fmla="*/ 243355 w 6665200"/>
              <a:gd name="connsiteY6" fmla="*/ 3451986 h 6858000"/>
              <a:gd name="connsiteX7" fmla="*/ 3569194 w 6665200"/>
              <a:gd name="connsiteY7" fmla="*/ 6778133 h 6858000"/>
              <a:gd name="connsiteX8" fmla="*/ 6462405 w 6665200"/>
              <a:gd name="connsiteY8" fmla="*/ 5115059 h 6858000"/>
              <a:gd name="connsiteX9" fmla="*/ 6665200 w 6665200"/>
              <a:gd name="connsiteY9" fmla="*/ 5236748 h 6858000"/>
              <a:gd name="connsiteX10" fmla="*/ 4751819 w 6665200"/>
              <a:gd name="connsiteY10" fmla="*/ 6822706 h 6858000"/>
              <a:gd name="connsiteX11" fmla="*/ 4638367 w 6665200"/>
              <a:gd name="connsiteY11" fmla="*/ 6858000 h 6858000"/>
              <a:gd name="connsiteX12" fmla="*/ 2497192 w 6665200"/>
              <a:gd name="connsiteY12" fmla="*/ 6858000 h 6858000"/>
              <a:gd name="connsiteX13" fmla="*/ 2340920 w 6665200"/>
              <a:gd name="connsiteY13" fmla="*/ 6805210 h 6858000"/>
              <a:gd name="connsiteX14" fmla="*/ 0 w 6665200"/>
              <a:gd name="connsiteY14" fmla="*/ 3451986 h 6858000"/>
              <a:gd name="connsiteX15" fmla="*/ 2506837 w 6665200"/>
              <a:gd name="connsiteY15" fmla="*/ 292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5200" h="6858000">
                <a:moveTo>
                  <a:pt x="2610061" y="0"/>
                </a:moveTo>
                <a:lnTo>
                  <a:pt x="4534054" y="0"/>
                </a:lnTo>
                <a:lnTo>
                  <a:pt x="4751819" y="67745"/>
                </a:lnTo>
                <a:cubicBezTo>
                  <a:pt x="5566673" y="351153"/>
                  <a:pt x="6246935" y="919349"/>
                  <a:pt x="6665200" y="1653704"/>
                </a:cubicBezTo>
                <a:cubicBezTo>
                  <a:pt x="6665200" y="1653704"/>
                  <a:pt x="6665200" y="1653704"/>
                  <a:pt x="6462405" y="1775392"/>
                </a:cubicBezTo>
                <a:cubicBezTo>
                  <a:pt x="5881059" y="788365"/>
                  <a:pt x="4799485" y="112319"/>
                  <a:pt x="3569194" y="112319"/>
                </a:cubicBezTo>
                <a:cubicBezTo>
                  <a:pt x="1730519" y="112319"/>
                  <a:pt x="243355" y="1613141"/>
                  <a:pt x="243355" y="3451986"/>
                </a:cubicBezTo>
                <a:cubicBezTo>
                  <a:pt x="243355" y="5290831"/>
                  <a:pt x="1730519" y="6778133"/>
                  <a:pt x="3569194" y="6778133"/>
                </a:cubicBezTo>
                <a:cubicBezTo>
                  <a:pt x="4799485" y="6778133"/>
                  <a:pt x="5881059" y="6102087"/>
                  <a:pt x="6462405" y="5115059"/>
                </a:cubicBezTo>
                <a:cubicBezTo>
                  <a:pt x="6462405" y="5115059"/>
                  <a:pt x="6462405" y="5115059"/>
                  <a:pt x="6665200" y="5236748"/>
                </a:cubicBezTo>
                <a:cubicBezTo>
                  <a:pt x="6246935" y="5971103"/>
                  <a:pt x="5566673" y="6539298"/>
                  <a:pt x="4751819" y="6822706"/>
                </a:cubicBezTo>
                <a:lnTo>
                  <a:pt x="4638367" y="6858000"/>
                </a:lnTo>
                <a:lnTo>
                  <a:pt x="2497192" y="6858000"/>
                </a:lnTo>
                <a:lnTo>
                  <a:pt x="2340920" y="6805210"/>
                </a:lnTo>
                <a:cubicBezTo>
                  <a:pt x="973708" y="6305376"/>
                  <a:pt x="0" y="4994216"/>
                  <a:pt x="0" y="3451986"/>
                </a:cubicBezTo>
                <a:cubicBezTo>
                  <a:pt x="0" y="1837081"/>
                  <a:pt x="1053162" y="481028"/>
                  <a:pt x="2506837" y="2928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7808" y="2564904"/>
            <a:ext cx="4732164" cy="1315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AE5EA-DDFA-0142-BE9A-819660BE0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4581128"/>
            <a:ext cx="5282342" cy="4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EMPTY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1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Logo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3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307F">
                  <a:alpha val="86000"/>
                </a:srgbClr>
              </a:gs>
              <a:gs pos="100000">
                <a:srgbClr val="00307F">
                  <a:alpha val="0"/>
                </a:srgb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49399" y="-1470410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5447928" y="-1971600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131808"/>
            <a:ext cx="2862515" cy="391842"/>
          </a:xfrm>
          <a:prstGeom prst="rect">
            <a:avLst/>
          </a:prstGeom>
        </p:spPr>
        <p:txBody>
          <a:bodyPr lIns="0" rIns="0"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414908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34BE5-D896-7440-8F24-3245FE18A9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72" y="6054072"/>
            <a:ext cx="4728532" cy="4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orient="horz" pos="397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614074" y="148478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6112603" y="98359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480307" y="4077072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342900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022460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6" y="1196980"/>
            <a:ext cx="10944717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0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9432235" y="6144315"/>
            <a:ext cx="2743200" cy="365125"/>
          </a:xfrm>
          <a:prstGeom prst="rect">
            <a:avLst/>
          </a:prstGeom>
        </p:spPr>
        <p:txBody>
          <a:bodyPr/>
          <a:lstStyle/>
          <a:p>
            <a:fld id="{CEF3A036-06B3-4C92-B0F0-5AE41EC14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891361" y="198597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-1392832" y="148478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7020617" y="4941168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7019736" y="4293096"/>
            <a:ext cx="4692840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20" y="836712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49E21D-3EC3-42D3-B146-6B6556171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00D6FD1-B48B-479A-87B2-17106E7D8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71CC6DF-B0FB-498F-A6E2-10677536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3E9ED67-B59E-485C-9EF5-E203D564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E960A2E-6B4C-42A2-B103-6F62A6D1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856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F6D340-D7FA-42ED-A2A7-76DD25E5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09055A-9E04-48C3-A80B-7CBD7D447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B84C91-5EF6-4449-88F3-C6DF7C91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615763-9249-41C0-9BC7-E56D148F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68F9ABA-C568-4A29-B06F-C35BACAC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3133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E04FC7-3BEF-4C07-A4EC-48329BB3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D9B4009-D7AE-40FE-AA05-D65F03EE0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2B6399-82E3-4C52-BE16-5A8531CE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EDEDDFF-F1A6-48CC-9209-4D9CAA68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A5A70A-5DBB-4173-AD43-1AB59811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7284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FF5A0F-62FD-42C1-84F2-BD998A49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95D971-C9B7-41B0-83E9-8988EAFBF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835451-445C-49B9-AF62-F8D3AAB54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4BB9710-16D8-409D-8F79-D939D22C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58B517E-89A7-4E5C-BF5C-2C5155A2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CB15485-7409-413B-B5FC-411F0964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0693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88EE33-279B-4405-8700-70D9789E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EEB92D0-AD73-467C-8E20-ABAE9332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8CF0BC4-A540-48C8-A927-AE45B88FE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837C0F0-3703-4E5B-85AF-45784F443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CB729E8-10AB-4D9A-812D-5953905F2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BBAD7CA-54F3-4601-A984-173A54CF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62FE8D7-CF08-407C-899F-1617AB8F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C17E491-CB1C-41FC-944A-5ABCDEA8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5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3A7DB2-D08C-430C-B51A-6C0AEF1F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5381122-1DEA-4A27-9A50-B9EDB4B7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452B7A5-6819-4E89-B689-546379E7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7B2252D-35E6-40AF-AB81-C17A1854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4795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A76B5D6-F471-4829-AA97-D198349B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041FF59-C4A9-4ADC-A398-4096CAB7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F65B4CE-03E5-404B-A9AB-D0CDDAA7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784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5032A4-E580-4F2A-9688-60034D02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550DA1-4B41-45CC-9F14-851B4A2E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FC8994E-666A-463B-AAC6-D25D0C45A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8313BBC-EC26-4B48-8F56-5D5CCF3D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1CF8EE5-0A35-4A4C-86F1-12A537E5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23BD6AD-8EE5-4CA4-AAB9-C5D2BF9C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5737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664D30-2643-439D-8192-5FD24B69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1CABC86-081B-4E11-A5B6-01FAC934D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ADACF70-4ED6-4EFF-B6E5-2B0687B0A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19E75AD-15AC-4B98-828A-C5FA37E1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A37ECF1-7AC5-4DE5-916E-548ECAB4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AFFE473-C16E-4FBE-91B9-D355CB8B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246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968208" y="1196752"/>
            <a:ext cx="3600401" cy="4392836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6" y="1196980"/>
            <a:ext cx="6912467" cy="43930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6" y="541719"/>
            <a:ext cx="691246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2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FFFE97-76A0-4665-B21D-3237BA07E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DD834F8-14B2-4AF1-A5A7-67962AE03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B06A4DC-A4E9-4E28-90E0-F239CE30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0C53EFA-E768-4DCA-84D6-5CA1971D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8B8CC31-7FDD-4636-B47D-7EAD2F3C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914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5BCB14C-37C0-4EE8-AF1A-4E460414C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6F0FECB-0A3C-4B93-A2CF-C56E0BBB2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7F081D1-D8BB-4EE4-8B1A-2773175CF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CF5-43E6-46CB-8894-38F3661C1942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84B1B97-5128-4FE5-8E63-EA1E1579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87FF93-9727-4ED2-A6E8-BAEC758E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7141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968208" y="1196752"/>
            <a:ext cx="3600401" cy="4392836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6" y="1196980"/>
            <a:ext cx="6912467" cy="43930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6" y="541719"/>
            <a:ext cx="691246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47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511824" y="1196974"/>
            <a:ext cx="3312369" cy="439261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8256240" y="1196974"/>
            <a:ext cx="3312369" cy="439261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7" y="1196980"/>
            <a:ext cx="3456383" cy="43930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5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3888" y="981075"/>
            <a:ext cx="3887787" cy="4968205"/>
          </a:xfrm>
          <a:prstGeom prst="round2DiagRect">
            <a:avLst/>
          </a:prstGeom>
          <a:solidFill>
            <a:schemeClr val="bg1">
              <a:alpha val="83000"/>
            </a:schemeClr>
          </a:solidFill>
          <a:ln/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bg2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bg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bg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bg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bg2"/>
              </a:buClr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48128" y="1196632"/>
            <a:ext cx="1944216" cy="223239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861391"/>
            <a:ext cx="4320483" cy="172819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624392" y="1196607"/>
            <a:ext cx="1944216" cy="223239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2683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888" y="476672"/>
            <a:ext cx="10944720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5" y="2924944"/>
            <a:ext cx="10945215" cy="24487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2276872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9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4005064"/>
            <a:ext cx="10945216" cy="158452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28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8127" y="1196752"/>
            <a:ext cx="4319985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8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338" y="5973854"/>
            <a:ext cx="1969890" cy="547413"/>
          </a:xfrm>
          <a:prstGeom prst="rect">
            <a:avLst/>
          </a:prstGeom>
        </p:spPr>
      </p:pic>
      <p:sp>
        <p:nvSpPr>
          <p:cNvPr id="333" name="Title Placeholder 332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 bwMode="auto">
          <a:xfrm>
            <a:off x="623395" y="541719"/>
            <a:ext cx="792053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8" name="Rectangle 327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ext Placeholder 335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623395" y="1196980"/>
            <a:ext cx="7920530" cy="43926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4F745-271E-0845-9997-0A8DD4693A39}"/>
              </a:ext>
            </a:extLst>
          </p:cNvPr>
          <p:cNvSpPr txBox="1"/>
          <p:nvPr userDrawn="1"/>
        </p:nvSpPr>
        <p:spPr>
          <a:xfrm>
            <a:off x="8328248" y="60628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11728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49" r:id="rId6"/>
    <p:sldLayoutId id="2147483803" r:id="rId7"/>
    <p:sldLayoutId id="2147483802" r:id="rId8"/>
    <p:sldLayoutId id="2147483804" r:id="rId9"/>
    <p:sldLayoutId id="2147483805" r:id="rId10"/>
    <p:sldLayoutId id="2147483806" r:id="rId11"/>
    <p:sldLayoutId id="2147483807" r:id="rId12"/>
    <p:sldLayoutId id="2147483833" r:id="rId13"/>
    <p:sldLayoutId id="2147483838" r:id="rId14"/>
    <p:sldLayoutId id="2147483850" r:id="rId15"/>
    <p:sldLayoutId id="2147483851" r:id="rId16"/>
    <p:sldLayoutId id="214748385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None/>
        <a:defRPr kumimoji="0" sz="3000" b="0" i="0" u="none" kern="1200" baseline="0">
          <a:solidFill>
            <a:srgbClr val="6BB74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1pPr>
      <a:lvl2pPr marL="648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618" userDrawn="1">
          <p15:clr>
            <a:srgbClr val="F26B43"/>
          </p15:clr>
        </p15:guide>
        <p15:guide id="7" pos="4294" userDrawn="1">
          <p15:clr>
            <a:srgbClr val="F26B43"/>
          </p15:clr>
        </p15:guide>
        <p15:guide id="8" pos="4747" userDrawn="1">
          <p15:clr>
            <a:srgbClr val="F26B43"/>
          </p15:clr>
        </p15:guide>
        <p15:guide id="9" pos="5382" userDrawn="1">
          <p15:clr>
            <a:srgbClr val="F26B43"/>
          </p15:clr>
        </p15:guide>
        <p15:guide id="10" orient="horz" pos="35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0" y="404664"/>
            <a:ext cx="2769963" cy="769746"/>
          </a:xfrm>
          <a:prstGeom prst="rect">
            <a:avLst/>
          </a:prstGeom>
        </p:spPr>
      </p:pic>
      <p:sp>
        <p:nvSpPr>
          <p:cNvPr id="329" name="Rectangle 328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44" r:id="rId2"/>
    <p:sldLayoutId id="2147483845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0D5CC2C-2BFE-401D-ADD3-5E5FC2DF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FAA066E-2F4E-4464-8246-1D844F8E4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311DE06-A761-40DB-BD9D-F093AD6C6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5CF5-43E6-46CB-8894-38F3661C1942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4F1CE20-23D5-4DF6-B086-26FB6CFF4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BC92E83-74B6-416B-BCDA-5FFAEE10F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F7CB-B52C-4520-858D-521593747A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674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ee4future.eitrawmaterials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ttergeoedu.com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677CC86-BC70-8A43-8026-F1F91CAAA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155" y="-1539552"/>
            <a:ext cx="6991680" cy="699168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0A3C0B-3CAD-7D4B-A6C1-DFEC31F69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Available on www.bettergeoedu.com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5BF8FEF-71DA-0F4A-8288-3C605770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11" y="2937026"/>
            <a:ext cx="4833424" cy="720080"/>
          </a:xfrm>
        </p:spPr>
        <p:txBody>
          <a:bodyPr/>
          <a:lstStyle/>
          <a:p>
            <a:r>
              <a:rPr lang="en-US" sz="3600" b="1" dirty="0"/>
              <a:t>3 Rs TO REDUCE WASTE</a:t>
            </a:r>
            <a:endParaRPr lang="sl-SI" sz="3600" b="1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09B3C92-94CB-430F-92DA-2196B27EA879}"/>
              </a:ext>
            </a:extLst>
          </p:cNvPr>
          <p:cNvSpPr txBox="1">
            <a:spLocks/>
          </p:cNvSpPr>
          <p:nvPr/>
        </p:nvSpPr>
        <p:spPr bwMode="auto">
          <a:xfrm>
            <a:off x="468511" y="4293096"/>
            <a:ext cx="6264696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034EA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000" i="1" dirty="0"/>
              <a:t>Teaching about raw materials through Minecraft</a:t>
            </a:r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50974A73-0C78-476E-985B-BA0446336465}"/>
              </a:ext>
            </a:extLst>
          </p:cNvPr>
          <p:cNvCxnSpPr/>
          <p:nvPr/>
        </p:nvCxnSpPr>
        <p:spPr>
          <a:xfrm>
            <a:off x="468511" y="3933056"/>
            <a:ext cx="4331345" cy="0"/>
          </a:xfrm>
          <a:prstGeom prst="line">
            <a:avLst/>
          </a:prstGeom>
          <a:ln>
            <a:solidFill>
              <a:srgbClr val="003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0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2668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WASTE MANAGEMENT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C99CFC5-70FD-45BE-9865-F8F07C3C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87" y="1730624"/>
            <a:ext cx="6267253" cy="2713141"/>
          </a:xfrm>
          <a:prstGeom prst="rect">
            <a:avLst/>
          </a:prstGeom>
        </p:spPr>
      </p:pic>
      <p:sp>
        <p:nvSpPr>
          <p:cNvPr id="32" name="Title 4">
            <a:extLst>
              <a:ext uri="{FF2B5EF4-FFF2-40B4-BE49-F238E27FC236}">
                <a16:creationId xmlns:a16="http://schemas.microsoft.com/office/drawing/2014/main" id="{10986DEC-DF1C-4634-AE43-7443752A8BA2}"/>
              </a:ext>
            </a:extLst>
          </p:cNvPr>
          <p:cNvSpPr txBox="1">
            <a:spLocks/>
          </p:cNvSpPr>
          <p:nvPr/>
        </p:nvSpPr>
        <p:spPr bwMode="auto">
          <a:xfrm>
            <a:off x="3342577" y="5111933"/>
            <a:ext cx="8195876" cy="7147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sl-SI" sz="3600" b="1" i="0" u="none" strike="noStrike" kern="1200" cap="none" spc="0" normalizeH="0" baseline="0" noProof="0">
                <a:ln>
                  <a:noFill/>
                </a:ln>
                <a:solidFill>
                  <a:srgbClr val="77B745"/>
                </a:solidFill>
                <a:effectLst/>
                <a:uLnTx/>
                <a:uFillTx/>
                <a:latin typeface="Calibri" panose="020F0502020204030204"/>
                <a:ea typeface="+mj-ea"/>
                <a:cs typeface="Calibri Light" panose="020F0302020204030204" pitchFamily="34" charset="0"/>
              </a:rPr>
              <a:t>REDUCE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7B745"/>
                </a:solidFill>
                <a:effectLst/>
                <a:uLnTx/>
                <a:uFillTx/>
                <a:latin typeface="Calibri" panose="020F0502020204030204"/>
                <a:ea typeface="+mj-ea"/>
                <a:cs typeface="Calibri Light" panose="020F0302020204030204" pitchFamily="34" charset="0"/>
              </a:rPr>
              <a:t> O</a:t>
            </a:r>
            <a:r>
              <a:rPr lang="en-US" sz="3600" b="1">
                <a:solidFill>
                  <a:srgbClr val="6CB745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R PREVENT WASTE</a:t>
            </a:r>
            <a:endParaRPr kumimoji="0" lang="sl-SI" sz="3600" b="1" i="0" u="none" strike="noStrike" kern="1200" cap="none" spc="0" normalizeH="0" baseline="0" noProof="0" dirty="0">
              <a:ln>
                <a:noFill/>
              </a:ln>
              <a:solidFill>
                <a:srgbClr val="77B745"/>
              </a:solidFill>
              <a:effectLst/>
              <a:uLnTx/>
              <a:uFillTx/>
              <a:latin typeface="Calibri" panose="020F0502020204030204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E581523-6280-4FC7-B15E-400055D3B03D}"/>
              </a:ext>
            </a:extLst>
          </p:cNvPr>
          <p:cNvSpPr txBox="1"/>
          <p:nvPr/>
        </p:nvSpPr>
        <p:spPr>
          <a:xfrm>
            <a:off x="576345" y="1965766"/>
            <a:ext cx="4596725" cy="224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l-SI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BD0C6D8-8087-45C4-B8EE-DC034349F1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425" y="4907656"/>
            <a:ext cx="1123282" cy="112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duce, Reuse, Recycle, Tote Bag, Cotton, Twill, Natural, Beige, Sturdy,  Washable, Smiley Face, Have a Nice Day, Gi… | Shopping tote bag, Recycle  tote bag, Tote bag">
            <a:extLst>
              <a:ext uri="{FF2B5EF4-FFF2-40B4-BE49-F238E27FC236}">
                <a16:creationId xmlns:a16="http://schemas.microsoft.com/office/drawing/2014/main" id="{89B8E8D4-8B63-4B3D-9384-E7E14D5DF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942" y="3128325"/>
            <a:ext cx="2716526" cy="271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4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WASTE MANAGEMENT</a:t>
            </a: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10986DEC-DF1C-4634-AE43-7443752A8BA2}"/>
              </a:ext>
            </a:extLst>
          </p:cNvPr>
          <p:cNvSpPr txBox="1">
            <a:spLocks/>
          </p:cNvSpPr>
          <p:nvPr/>
        </p:nvSpPr>
        <p:spPr bwMode="auto">
          <a:xfrm>
            <a:off x="1012278" y="1678075"/>
            <a:ext cx="9577064" cy="720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REDUCE OR PREVENT WASTE</a:t>
            </a:r>
            <a:endParaRPr kumimoji="0" lang="sl-SI" sz="3600" b="1" i="0" u="none" strike="noStrike" kern="1200" cap="none" spc="0" normalizeH="0" baseline="0" noProof="0" dirty="0">
              <a:ln>
                <a:noFill/>
              </a:ln>
              <a:solidFill>
                <a:srgbClr val="6CB745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BD0C6D8-8087-45C4-B8EE-DC034349F1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270" y="1708453"/>
            <a:ext cx="1123282" cy="1123282"/>
          </a:xfrm>
          <a:prstGeom prst="rect">
            <a:avLst/>
          </a:prstGeom>
        </p:spPr>
      </p:pic>
      <p:sp>
        <p:nvSpPr>
          <p:cNvPr id="19" name="Title 4">
            <a:extLst>
              <a:ext uri="{FF2B5EF4-FFF2-40B4-BE49-F238E27FC236}">
                <a16:creationId xmlns:a16="http://schemas.microsoft.com/office/drawing/2014/main" id="{C8EB5478-F418-46CC-AF5F-AFA5F2C63543}"/>
              </a:ext>
            </a:extLst>
          </p:cNvPr>
          <p:cNvSpPr txBox="1">
            <a:spLocks/>
          </p:cNvSpPr>
          <p:nvPr/>
        </p:nvSpPr>
        <p:spPr bwMode="auto">
          <a:xfrm>
            <a:off x="1012279" y="3141623"/>
            <a:ext cx="5688632" cy="30956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cs typeface="Calibri Light" panose="020F0302020204030204" pitchFamily="34" charset="0"/>
              </a:rPr>
              <a:t>Use reusable products (glass bottles, cloth bags).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cs typeface="Calibri Light" panose="020F0302020204030204" pitchFamily="34" charset="0"/>
              </a:rPr>
              <a:t>Rent or share certain products (tools, furniture, cars).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cs typeface="Calibri Light" panose="020F0302020204030204" pitchFamily="34" charset="0"/>
              </a:rPr>
              <a:t>Buy only what you really need.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cs typeface="Calibri Light" panose="020F0302020204030204" pitchFamily="34" charset="0"/>
              </a:rPr>
              <a:t>Buy products with less packaging or those that are recyclable.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cs typeface="Calibri Light" panose="020F0302020204030204" pitchFamily="34" charset="0"/>
              </a:rPr>
              <a:t>Use products as long as possible (take good care of products and make repairs).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cs typeface="Calibri Light" panose="020F0302020204030204" pitchFamily="34" charset="0"/>
              </a:rPr>
              <a:t>Print fewer things.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E3888C0B-E718-4EBA-BAF3-096F2D59E357}"/>
              </a:ext>
            </a:extLst>
          </p:cNvPr>
          <p:cNvSpPr txBox="1">
            <a:spLocks/>
          </p:cNvSpPr>
          <p:nvPr/>
        </p:nvSpPr>
        <p:spPr bwMode="auto">
          <a:xfrm>
            <a:off x="1012278" y="2385575"/>
            <a:ext cx="9577064" cy="720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6CB745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What this mean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?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  <a:sym typeface="Symbol" panose="05050102010706020507" pitchFamily="18" charset="2"/>
              </a:rPr>
              <a:t>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  <a:sym typeface="Symbol" panose="05050102010706020507" pitchFamily="18" charset="2"/>
              </a:rPr>
              <a:t>Reduce the amount of waste you produce every day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6CB745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1028" name="Picture 4" descr="RETHINK REUSABLE STRING SHOPPING BAG – SHORT HANDLE">
            <a:extLst>
              <a:ext uri="{FF2B5EF4-FFF2-40B4-BE49-F238E27FC236}">
                <a16:creationId xmlns:a16="http://schemas.microsoft.com/office/drawing/2014/main" id="{CF5DB42F-AF32-4D29-894E-50EE85C7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647" y="464206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se Words on reducing your plastic consumption | WiseOceans">
            <a:extLst>
              <a:ext uri="{FF2B5EF4-FFF2-40B4-BE49-F238E27FC236}">
                <a16:creationId xmlns:a16="http://schemas.microsoft.com/office/drawing/2014/main" id="{072CF6D1-D759-47D5-A884-59D0A404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4508" y="3134704"/>
            <a:ext cx="172819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0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C99CFC5-70FD-45BE-9865-F8F07C3C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87" y="1730624"/>
            <a:ext cx="6267253" cy="2713141"/>
          </a:xfrm>
          <a:prstGeom prst="rect">
            <a:avLst/>
          </a:prstGeom>
        </p:spPr>
      </p:pic>
      <p:sp>
        <p:nvSpPr>
          <p:cNvPr id="32" name="Title 4">
            <a:extLst>
              <a:ext uri="{FF2B5EF4-FFF2-40B4-BE49-F238E27FC236}">
                <a16:creationId xmlns:a16="http://schemas.microsoft.com/office/drawing/2014/main" id="{10986DEC-DF1C-4634-AE43-7443752A8BA2}"/>
              </a:ext>
            </a:extLst>
          </p:cNvPr>
          <p:cNvSpPr txBox="1">
            <a:spLocks/>
          </p:cNvSpPr>
          <p:nvPr/>
        </p:nvSpPr>
        <p:spPr bwMode="auto">
          <a:xfrm>
            <a:off x="3342577" y="5111933"/>
            <a:ext cx="8195876" cy="7147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sl-SI" sz="3600" b="1" i="0" u="none" strike="noStrike" kern="1200" cap="none" spc="0" normalizeH="0" baseline="0" noProof="0">
                <a:ln>
                  <a:noFill/>
                </a:ln>
                <a:solidFill>
                  <a:srgbClr val="77B745"/>
                </a:solidFill>
                <a:effectLst/>
                <a:uLnTx/>
                <a:uFillTx/>
                <a:latin typeface="Calibri" panose="020F0502020204030204"/>
                <a:ea typeface="+mj-ea"/>
                <a:cs typeface="Calibri Light" panose="020F0302020204030204" pitchFamily="34" charset="0"/>
              </a:rPr>
              <a:t>REUSE</a:t>
            </a:r>
            <a:endParaRPr kumimoji="0" lang="sl-SI" sz="3600" b="1" i="0" u="none" strike="noStrike" kern="1200" cap="none" spc="0" normalizeH="0" baseline="0" noProof="0" dirty="0">
              <a:ln>
                <a:noFill/>
              </a:ln>
              <a:solidFill>
                <a:srgbClr val="77B745"/>
              </a:solidFill>
              <a:effectLst/>
              <a:uLnTx/>
              <a:uFillTx/>
              <a:latin typeface="Calibri" panose="020F0502020204030204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E581523-6280-4FC7-B15E-400055D3B03D}"/>
              </a:ext>
            </a:extLst>
          </p:cNvPr>
          <p:cNvSpPr txBox="1"/>
          <p:nvPr/>
        </p:nvSpPr>
        <p:spPr>
          <a:xfrm>
            <a:off x="576345" y="1965766"/>
            <a:ext cx="4596725" cy="224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l-SI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CA60A3C-F55E-40D8-BC0E-9421DE9C2D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712" y="4813339"/>
            <a:ext cx="1189995" cy="1189995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8A7A4E29-0538-45D2-86D9-9048DEC95FFD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4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11173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10986DEC-DF1C-4634-AE43-7443752A8BA2}"/>
              </a:ext>
            </a:extLst>
          </p:cNvPr>
          <p:cNvSpPr txBox="1">
            <a:spLocks/>
          </p:cNvSpPr>
          <p:nvPr/>
        </p:nvSpPr>
        <p:spPr bwMode="auto">
          <a:xfrm>
            <a:off x="1055440" y="1844824"/>
            <a:ext cx="9577064" cy="720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REUSE WASTE</a:t>
            </a:r>
            <a:endParaRPr kumimoji="0" lang="sl-SI" sz="3600" b="1" i="0" u="none" strike="noStrike" kern="1200" cap="none" spc="0" normalizeH="0" baseline="0" noProof="0" dirty="0">
              <a:ln>
                <a:noFill/>
              </a:ln>
              <a:solidFill>
                <a:srgbClr val="6CB745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C8EB5478-F418-46CC-AF5F-AFA5F2C63543}"/>
              </a:ext>
            </a:extLst>
          </p:cNvPr>
          <p:cNvSpPr txBox="1">
            <a:spLocks/>
          </p:cNvSpPr>
          <p:nvPr/>
        </p:nvSpPr>
        <p:spPr bwMode="auto">
          <a:xfrm>
            <a:off x="1055440" y="3429000"/>
            <a:ext cx="4393403" cy="26811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Use glass / plastic packaging for storage.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Use old clothes to clean.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Donate things you no longer need or want to replace (clothes, phone…).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Reuse products for another purpose (jeans bag, old paper, bottles…).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E3888C0B-E718-4EBA-BAF3-096F2D59E357}"/>
              </a:ext>
            </a:extLst>
          </p:cNvPr>
          <p:cNvSpPr txBox="1">
            <a:spLocks/>
          </p:cNvSpPr>
          <p:nvPr/>
        </p:nvSpPr>
        <p:spPr bwMode="auto">
          <a:xfrm>
            <a:off x="1055440" y="2552324"/>
            <a:ext cx="8610872" cy="720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What this mean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?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  <a:sym typeface="Symbol" panose="05050102010706020507" pitchFamily="18" charset="2"/>
              </a:rPr>
              <a:t>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  <a:sym typeface="Symbol" panose="05050102010706020507" pitchFamily="18" charset="2"/>
              </a:rPr>
              <a:t>Find a new application for the product you intended to throw away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6CB745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A60A3C-F55E-40D8-BC0E-9421DE9C2D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432" y="1844824"/>
            <a:ext cx="1189995" cy="1189995"/>
          </a:xfrm>
          <a:prstGeom prst="rect">
            <a:avLst/>
          </a:prstGeom>
        </p:spPr>
      </p:pic>
      <p:pic>
        <p:nvPicPr>
          <p:cNvPr id="1026" name="Picture 2" descr="reused shoes">
            <a:extLst>
              <a:ext uri="{FF2B5EF4-FFF2-40B4-BE49-F238E27FC236}">
                <a16:creationId xmlns:a16="http://schemas.microsoft.com/office/drawing/2014/main" id="{DA6BE204-B0DC-4AB5-B74C-4E49DC49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544" y="4721088"/>
            <a:ext cx="2160241" cy="12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using Household Items – Regional Recycling &amp; Waste Reduction District">
            <a:extLst>
              <a:ext uri="{FF2B5EF4-FFF2-40B4-BE49-F238E27FC236}">
                <a16:creationId xmlns:a16="http://schemas.microsoft.com/office/drawing/2014/main" id="{61DE2305-C261-4222-987C-DE6D91B0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9386" y="3429000"/>
            <a:ext cx="2160241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ing Green by Recycling Metal Cans for Money Saving Home Decorating |  Aluminum can crafts, Recycled crafts, Recycle cans">
            <a:extLst>
              <a:ext uri="{FF2B5EF4-FFF2-40B4-BE49-F238E27FC236}">
                <a16:creationId xmlns:a16="http://schemas.microsoft.com/office/drawing/2014/main" id="{500987FE-B682-4AB6-B733-323105EC6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71" y="3429000"/>
            <a:ext cx="2367081" cy="251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6FE41859-16F3-47F9-B7BA-1584CB619497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4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16774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C99CFC5-70FD-45BE-9865-F8F07C3C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87" y="1730624"/>
            <a:ext cx="6267253" cy="2713141"/>
          </a:xfrm>
          <a:prstGeom prst="rect">
            <a:avLst/>
          </a:prstGeom>
        </p:spPr>
      </p:pic>
      <p:sp>
        <p:nvSpPr>
          <p:cNvPr id="32" name="Title 4">
            <a:extLst>
              <a:ext uri="{FF2B5EF4-FFF2-40B4-BE49-F238E27FC236}">
                <a16:creationId xmlns:a16="http://schemas.microsoft.com/office/drawing/2014/main" id="{10986DEC-DF1C-4634-AE43-7443752A8BA2}"/>
              </a:ext>
            </a:extLst>
          </p:cNvPr>
          <p:cNvSpPr txBox="1">
            <a:spLocks/>
          </p:cNvSpPr>
          <p:nvPr/>
        </p:nvSpPr>
        <p:spPr bwMode="auto">
          <a:xfrm>
            <a:off x="3342577" y="5111933"/>
            <a:ext cx="8195876" cy="7147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sl-SI" sz="3600" b="1" i="0" u="none" strike="noStrike" kern="1200" cap="none" spc="0" normalizeH="0" baseline="0" noProof="0">
                <a:ln>
                  <a:noFill/>
                </a:ln>
                <a:solidFill>
                  <a:srgbClr val="77B745"/>
                </a:solidFill>
                <a:effectLst/>
                <a:uLnTx/>
                <a:uFillTx/>
                <a:latin typeface="Calibri" panose="020F0502020204030204"/>
                <a:ea typeface="+mj-ea"/>
                <a:cs typeface="Calibri Light" panose="020F0302020204030204" pitchFamily="34" charset="0"/>
              </a:rPr>
              <a:t>RECYCLE</a:t>
            </a:r>
            <a:endParaRPr kumimoji="0" lang="sl-SI" sz="3600" b="1" i="0" u="none" strike="noStrike" kern="1200" cap="none" spc="0" normalizeH="0" baseline="0" noProof="0" dirty="0">
              <a:ln>
                <a:noFill/>
              </a:ln>
              <a:solidFill>
                <a:srgbClr val="77B745"/>
              </a:solidFill>
              <a:effectLst/>
              <a:uLnTx/>
              <a:uFillTx/>
              <a:latin typeface="Calibri" panose="020F0502020204030204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E581523-6280-4FC7-B15E-400055D3B03D}"/>
              </a:ext>
            </a:extLst>
          </p:cNvPr>
          <p:cNvSpPr txBox="1"/>
          <p:nvPr/>
        </p:nvSpPr>
        <p:spPr>
          <a:xfrm>
            <a:off x="576345" y="1965766"/>
            <a:ext cx="4596725" cy="224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l-SI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C912117-45DE-4DD8-8316-4F05BDD8E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712" y="4874299"/>
            <a:ext cx="1189995" cy="1189995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ABE0C309-850C-43EC-9517-0346352BD26E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4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5176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10986DEC-DF1C-4634-AE43-7443752A8BA2}"/>
              </a:ext>
            </a:extLst>
          </p:cNvPr>
          <p:cNvSpPr txBox="1">
            <a:spLocks/>
          </p:cNvSpPr>
          <p:nvPr/>
        </p:nvSpPr>
        <p:spPr bwMode="auto">
          <a:xfrm>
            <a:off x="1017573" y="1844824"/>
            <a:ext cx="9577064" cy="720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RECYCLE</a:t>
            </a:r>
            <a:endParaRPr kumimoji="0" lang="sl-SI" sz="3600" b="1" i="0" u="none" strike="noStrike" kern="1200" cap="none" spc="0" normalizeH="0" baseline="0" noProof="0" dirty="0">
              <a:ln>
                <a:noFill/>
              </a:ln>
              <a:solidFill>
                <a:srgbClr val="6CB745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C8EB5478-F418-46CC-AF5F-AFA5F2C63543}"/>
              </a:ext>
            </a:extLst>
          </p:cNvPr>
          <p:cNvSpPr txBox="1">
            <a:spLocks/>
          </p:cNvSpPr>
          <p:nvPr/>
        </p:nvSpPr>
        <p:spPr bwMode="auto">
          <a:xfrm>
            <a:off x="1017573" y="3340169"/>
            <a:ext cx="5760640" cy="26811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Sort waste into the correct bins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Proper disposal of all other waste that does not end up in the regular waste bins:     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W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aste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 electrical and electronic equipment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  <a:hlinkClick r:id="rId3"/>
              </a:rPr>
              <a:t>WEEE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)          (electronics, batteries, lamps, kitchen appliances)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B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ulky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 waste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H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azardous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 waste</a:t>
            </a:r>
            <a:endParaRPr kumimoji="0" lang="sl-SI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E3888C0B-E718-4EBA-BAF3-096F2D59E357}"/>
              </a:ext>
            </a:extLst>
          </p:cNvPr>
          <p:cNvSpPr txBox="1">
            <a:spLocks/>
          </p:cNvSpPr>
          <p:nvPr/>
        </p:nvSpPr>
        <p:spPr bwMode="auto">
          <a:xfrm>
            <a:off x="1017573" y="2552324"/>
            <a:ext cx="7560840" cy="720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What this mean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?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  <a:sym typeface="Symbol" panose="05050102010706020507" pitchFamily="18" charset="2"/>
              </a:rPr>
              <a:t>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CB745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  <a:sym typeface="Symbol" panose="05050102010706020507" pitchFamily="18" charset="2"/>
              </a:rPr>
              <a:t>Ensure that new products can be made from the product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6CB745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912117-45DE-4DD8-8316-4F05BDD8E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565" y="1844824"/>
            <a:ext cx="1189995" cy="118999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08379A6-4DD6-40CD-B5BC-79822CD6AE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674" y="3379764"/>
            <a:ext cx="1994478" cy="257713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6E1D7FE-3DCC-4400-A654-0B75133F31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295" y="3444154"/>
            <a:ext cx="1301398" cy="2577134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67F698C2-4FBE-4602-B5EF-6F8EDAB5174E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4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33208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 descr="Slika, ki vsebuje besede besedilo, tabla z rezultati&#10;&#10;Opis je samodejno ustvarjen">
            <a:extLst>
              <a:ext uri="{FF2B5EF4-FFF2-40B4-BE49-F238E27FC236}">
                <a16:creationId xmlns:a16="http://schemas.microsoft.com/office/drawing/2014/main" id="{ACAA768B-7E88-4565-8F14-2CA1E018DB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255" y="2197681"/>
            <a:ext cx="615605" cy="101854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E880ABD-4161-40D1-AD6F-C6CD6B7404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087" y="2311997"/>
            <a:ext cx="774921" cy="779179"/>
          </a:xfrm>
          <a:prstGeom prst="rect">
            <a:avLst/>
          </a:prstGeom>
        </p:spPr>
      </p:pic>
      <p:pic>
        <p:nvPicPr>
          <p:cNvPr id="9" name="Slika 8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18EE3494-6621-4F61-86FC-89237CA86F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856" y="1914261"/>
            <a:ext cx="985990" cy="105246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1D6D413-64A8-4A9D-ABDC-0300926B81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797" y="5241324"/>
            <a:ext cx="840037" cy="70528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C8AC604-EB23-45E8-846E-1BF996825DE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265" y="4929502"/>
            <a:ext cx="1041142" cy="1163104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629831AF-7235-40C4-96FC-2BD22E4438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303" y="2701587"/>
            <a:ext cx="1010373" cy="1189995"/>
          </a:xfrm>
          <a:prstGeom prst="rect">
            <a:avLst/>
          </a:prstGeom>
        </p:spPr>
      </p:pic>
      <p:pic>
        <p:nvPicPr>
          <p:cNvPr id="30" name="Slika 29" descr="Slika, ki vsebuje besede škatla, vsebnik&#10;&#10;Opis je samodejno ustvarjen">
            <a:extLst>
              <a:ext uri="{FF2B5EF4-FFF2-40B4-BE49-F238E27FC236}">
                <a16:creationId xmlns:a16="http://schemas.microsoft.com/office/drawing/2014/main" id="{B88AF90A-1C82-408E-8560-0A8AF668DF3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887" y="1825490"/>
            <a:ext cx="1003442" cy="1050742"/>
          </a:xfrm>
          <a:prstGeom prst="rect">
            <a:avLst/>
          </a:prstGeom>
        </p:spPr>
      </p:pic>
      <p:pic>
        <p:nvPicPr>
          <p:cNvPr id="2054" name="Picture 6" descr="Glass Pane | Minecraft Wiki | Fandom">
            <a:extLst>
              <a:ext uri="{FF2B5EF4-FFF2-40B4-BE49-F238E27FC236}">
                <a16:creationId xmlns:a16="http://schemas.microsoft.com/office/drawing/2014/main" id="{1AF957B9-6E35-42F0-8599-3F700E62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4660" y="4324495"/>
            <a:ext cx="1049207" cy="10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dder | Minecraft Wiki | Fandom">
            <a:extLst>
              <a:ext uri="{FF2B5EF4-FFF2-40B4-BE49-F238E27FC236}">
                <a16:creationId xmlns:a16="http://schemas.microsoft.com/office/drawing/2014/main" id="{22049E72-3319-4011-BC07-2624DA67A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6891" y="3175584"/>
            <a:ext cx="1431995" cy="143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ook | Minecraft Wiki | Fandom">
            <a:extLst>
              <a:ext uri="{FF2B5EF4-FFF2-40B4-BE49-F238E27FC236}">
                <a16:creationId xmlns:a16="http://schemas.microsoft.com/office/drawing/2014/main" id="{EB26361E-EF9F-4DE3-95CA-BEB3F52D1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856" y="4483351"/>
            <a:ext cx="985990" cy="9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aper – Official Minecraft Wiki">
            <a:extLst>
              <a:ext uri="{FF2B5EF4-FFF2-40B4-BE49-F238E27FC236}">
                <a16:creationId xmlns:a16="http://schemas.microsoft.com/office/drawing/2014/main" id="{AAEAF82A-7205-4161-A23F-1C446FEFA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9266" y="4413642"/>
            <a:ext cx="1050742" cy="105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9CBA7705-BA63-4780-94D2-AC8F1AB68493}"/>
              </a:ext>
            </a:extLst>
          </p:cNvPr>
          <p:cNvSpPr txBox="1">
            <a:spLocks/>
          </p:cNvSpPr>
          <p:nvPr/>
        </p:nvSpPr>
        <p:spPr bwMode="auto">
          <a:xfrm>
            <a:off x="2387904" y="213565"/>
            <a:ext cx="7485382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WASTE MANAGEMENT IN MINECRAFT</a:t>
            </a:r>
          </a:p>
        </p:txBody>
      </p:sp>
    </p:spTree>
    <p:extLst>
      <p:ext uri="{BB962C8B-B14F-4D97-AF65-F5344CB8AC3E}">
        <p14:creationId xmlns:p14="http://schemas.microsoft.com/office/powerpoint/2010/main" val="36860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C99CFC5-70FD-45BE-9865-F8F07C3C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2411"/>
            <a:ext cx="12192000" cy="531953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6C4A7D3-9C6F-4B05-A0ED-2F7D238F6206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4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9095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43872" y="1628800"/>
            <a:ext cx="3600400" cy="368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Supported by: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D689A-48BE-4579-9E7D-FD83B4B273D8}"/>
              </a:ext>
            </a:extLst>
          </p:cNvPr>
          <p:cNvSpPr txBox="1">
            <a:spLocks/>
          </p:cNvSpPr>
          <p:nvPr/>
        </p:nvSpPr>
        <p:spPr>
          <a:xfrm rot="18888033">
            <a:off x="98838" y="1344248"/>
            <a:ext cx="3456384" cy="569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4000" b="1" dirty="0"/>
              <a:t>#</a:t>
            </a:r>
            <a:r>
              <a:rPr lang="de-DE" sz="4000" b="1" dirty="0" err="1"/>
              <a:t>BetterGeoEdu</a:t>
            </a:r>
            <a:endParaRPr lang="sv-SE" sz="4000" b="1" dirty="0"/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B5A18280-6F51-4780-9399-A44D8A5AFB00}"/>
              </a:ext>
            </a:extLst>
          </p:cNvPr>
          <p:cNvSpPr/>
          <p:nvPr/>
        </p:nvSpPr>
        <p:spPr>
          <a:xfrm rot="19276196">
            <a:off x="-6779" y="1227097"/>
            <a:ext cx="3888432" cy="963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9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27E40B18-9995-4AAB-A337-850EFE484D20}"/>
              </a:ext>
            </a:extLst>
          </p:cNvPr>
          <p:cNvGrpSpPr/>
          <p:nvPr/>
        </p:nvGrpSpPr>
        <p:grpSpPr>
          <a:xfrm>
            <a:off x="818605" y="2142310"/>
            <a:ext cx="10473539" cy="3653072"/>
            <a:chOff x="1055441" y="1902501"/>
            <a:chExt cx="6048669" cy="2109719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EFF6EF22-A2A2-4744-B6AA-47D7D8FAA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5441" y="1918449"/>
              <a:ext cx="1296144" cy="2093771"/>
            </a:xfrm>
            <a:prstGeom prst="rect">
              <a:avLst/>
            </a:prstGeom>
          </p:spPr>
        </p:pic>
        <p:pic>
          <p:nvPicPr>
            <p:cNvPr id="7" name="Grafika 10">
              <a:extLst>
                <a:ext uri="{FF2B5EF4-FFF2-40B4-BE49-F238E27FC236}">
                  <a16:creationId xmlns:a16="http://schemas.microsoft.com/office/drawing/2014/main" id="{3084E243-7B95-4BEE-BBF0-0AFBCFA72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83632" y="1908948"/>
              <a:ext cx="1152128" cy="2073830"/>
            </a:xfrm>
            <a:prstGeom prst="rect">
              <a:avLst/>
            </a:prstGeom>
          </p:spPr>
        </p:pic>
        <p:pic>
          <p:nvPicPr>
            <p:cNvPr id="8" name="Grafika 13">
              <a:extLst>
                <a:ext uri="{FF2B5EF4-FFF2-40B4-BE49-F238E27FC236}">
                  <a16:creationId xmlns:a16="http://schemas.microsoft.com/office/drawing/2014/main" id="{612497C2-4D09-4386-88C3-C2B7831D0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67807" y="1902501"/>
              <a:ext cx="1152128" cy="2062858"/>
            </a:xfrm>
            <a:prstGeom prst="rect">
              <a:avLst/>
            </a:prstGeom>
          </p:spPr>
        </p:pic>
        <p:pic>
          <p:nvPicPr>
            <p:cNvPr id="9" name="Grafika 17">
              <a:extLst>
                <a:ext uri="{FF2B5EF4-FFF2-40B4-BE49-F238E27FC236}">
                  <a16:creationId xmlns:a16="http://schemas.microsoft.com/office/drawing/2014/main" id="{2BC2E49E-DE25-4D3A-AF67-47E8564FE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51982" y="1959981"/>
              <a:ext cx="1152128" cy="2013532"/>
            </a:xfrm>
            <a:prstGeom prst="rect">
              <a:avLst/>
            </a:prstGeom>
          </p:spPr>
        </p:pic>
        <p:sp>
          <p:nvSpPr>
            <p:cNvPr id="10" name="Title 4">
              <a:extLst>
                <a:ext uri="{FF2B5EF4-FFF2-40B4-BE49-F238E27FC236}">
                  <a16:creationId xmlns:a16="http://schemas.microsoft.com/office/drawing/2014/main" id="{BCD425B4-66CC-4FDC-912A-D0ABF08210D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40632" y="3272500"/>
              <a:ext cx="669778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j-ea"/>
                  <a:cs typeface="Calibri Light" panose="020F0302020204030204" pitchFamily="34" charset="0"/>
                </a:rPr>
                <a:t>Organic waste</a:t>
              </a:r>
            </a:p>
          </p:txBody>
        </p:sp>
        <p:sp>
          <p:nvSpPr>
            <p:cNvPr id="11" name="Title 4">
              <a:extLst>
                <a:ext uri="{FF2B5EF4-FFF2-40B4-BE49-F238E27FC236}">
                  <a16:creationId xmlns:a16="http://schemas.microsoft.com/office/drawing/2014/main" id="{44F75871-4307-4E61-9707-BEE4A999E7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24807" y="3272500"/>
              <a:ext cx="669778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j-ea"/>
                  <a:cs typeface="Calibri Light" panose="020F0302020204030204" pitchFamily="34" charset="0"/>
                </a:rPr>
                <a:t>Paper</a:t>
              </a:r>
            </a:p>
          </p:txBody>
        </p:sp>
        <p:sp>
          <p:nvSpPr>
            <p:cNvPr id="12" name="Title 4">
              <a:extLst>
                <a:ext uri="{FF2B5EF4-FFF2-40B4-BE49-F238E27FC236}">
                  <a16:creationId xmlns:a16="http://schemas.microsoft.com/office/drawing/2014/main" id="{84031F78-4A3F-402D-A95C-AC74E75003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42653" y="3272500"/>
              <a:ext cx="669778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j-ea"/>
                  <a:cs typeface="Calibri Light" panose="020F0302020204030204" pitchFamily="34" charset="0"/>
                </a:rPr>
                <a:t>Glass</a:t>
              </a:r>
            </a:p>
          </p:txBody>
        </p:sp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7415BAAC-BC92-46C2-9F77-CB9A9B7A5D6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93157" y="3272500"/>
              <a:ext cx="669778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j-ea"/>
                  <a:cs typeface="Calibri Light" panose="020F0302020204030204" pitchFamily="34" charset="0"/>
                </a:rPr>
                <a:t>Plastic</a:t>
              </a:r>
            </a:p>
          </p:txBody>
        </p:sp>
      </p:grpSp>
      <p:sp>
        <p:nvSpPr>
          <p:cNvPr id="14" name="Pravokotnik 13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0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294257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WASTE MANAGEMENT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86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oljeZBesedilom 77">
            <a:extLst>
              <a:ext uri="{FF2B5EF4-FFF2-40B4-BE49-F238E27FC236}">
                <a16:creationId xmlns:a16="http://schemas.microsoft.com/office/drawing/2014/main" id="{497C4FCA-9A92-4189-970F-04C3665D28FB}"/>
              </a:ext>
            </a:extLst>
          </p:cNvPr>
          <p:cNvSpPr txBox="1"/>
          <p:nvPr/>
        </p:nvSpPr>
        <p:spPr>
          <a:xfrm>
            <a:off x="696225" y="688306"/>
            <a:ext cx="604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PORABA SUROVIN</a:t>
            </a:r>
            <a:endParaRPr kumimoji="0" lang="sl-SI" sz="3200" b="1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77" name="Pravokotnik 76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0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3863753" y="294257"/>
            <a:ext cx="4464495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latin typeface="Abadi" panose="020B0604020104020204" pitchFamily="34" charset="0"/>
              </a:rPr>
              <a:t>TOO MUCH </a:t>
            </a:r>
            <a:r>
              <a:rPr lang="en-US" sz="3600" b="1" dirty="0">
                <a:solidFill>
                  <a:prstClr val="white"/>
                </a:solidFill>
                <a:latin typeface="Abadi" panose="020B0604020104020204" pitchFamily="34" charset="0"/>
              </a:rPr>
              <a:t>WASTE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24" name="Picture 10" descr="Weekend Charts: Messy World – NorthmanTr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4296" y="1700808"/>
            <a:ext cx="4392488" cy="433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B0E8758-DF04-46ED-A3C4-B035DA140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700807"/>
            <a:ext cx="6482854" cy="43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3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ravokotnik 76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0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294257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WHERE DOES THE WASTE GO?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1026" name="Picture 2" descr="With Millions of Tons of Plastic in Oceans, More Scientists Studying Impac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026" y="1844824"/>
            <a:ext cx="2870033" cy="19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ev - Ukraine,- September,11 2009: Trash in the woods close to the Stock  Photo - Alamy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1026" y="3976101"/>
            <a:ext cx="2870033" cy="21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72" y="1844824"/>
            <a:ext cx="3339465" cy="1878449"/>
          </a:xfrm>
          <a:prstGeom prst="rect">
            <a:avLst/>
          </a:prstGeom>
        </p:spPr>
      </p:pic>
      <p:pic>
        <p:nvPicPr>
          <p:cNvPr id="1034" name="Picture 10" descr="Landfill Waste Disposal Service | Landfill Disposal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9971" y="3936737"/>
            <a:ext cx="3339465" cy="21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989" y="1844824"/>
            <a:ext cx="3434485" cy="1913355"/>
          </a:xfrm>
          <a:prstGeom prst="rect">
            <a:avLst/>
          </a:prstGeom>
        </p:spPr>
      </p:pic>
      <p:pic>
        <p:nvPicPr>
          <p:cNvPr id="3074" name="Picture 2" descr="covanta incinerator mauritius">
            <a:extLst>
              <a:ext uri="{FF2B5EF4-FFF2-40B4-BE49-F238E27FC236}">
                <a16:creationId xmlns:a16="http://schemas.microsoft.com/office/drawing/2014/main" id="{E51DE102-D32D-4DCA-AB4A-A774B18EA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2989" y="3974861"/>
            <a:ext cx="3434485" cy="21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9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C04245D4-E11D-46AE-8658-F60BA62E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2805466"/>
            <a:ext cx="6690901" cy="2567750"/>
          </a:xfrm>
          <a:prstGeom prst="rect">
            <a:avLst/>
          </a:prstGeom>
        </p:spPr>
      </p:pic>
      <p:sp>
        <p:nvSpPr>
          <p:cNvPr id="138" name="Rectangle 11">
            <a:extLst>
              <a:ext uri="{FF2B5EF4-FFF2-40B4-BE49-F238E27FC236}">
                <a16:creationId xmlns:a16="http://schemas.microsoft.com/office/drawing/2014/main" id="{0330F36E-B2F5-4745-97A0-39203DD994D9}"/>
              </a:ext>
            </a:extLst>
          </p:cNvPr>
          <p:cNvSpPr/>
          <p:nvPr/>
        </p:nvSpPr>
        <p:spPr>
          <a:xfrm>
            <a:off x="6209502" y="1568986"/>
            <a:ext cx="526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52AB4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EARTH HISTORY 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(4,6 billions years)</a:t>
            </a:r>
            <a:endParaRPr kumimoji="0" lang="en-US" sz="1600" b="1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51AB42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MODERN HUMAN 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(200 thousand years)</a:t>
            </a:r>
            <a:endParaRPr kumimoji="0" lang="en-US" sz="2000" b="1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PoljeZBesedilom 77">
            <a:extLst>
              <a:ext uri="{FF2B5EF4-FFF2-40B4-BE49-F238E27FC236}">
                <a16:creationId xmlns:a16="http://schemas.microsoft.com/office/drawing/2014/main" id="{497C4FCA-9A92-4189-970F-04C3665D28FB}"/>
              </a:ext>
            </a:extLst>
          </p:cNvPr>
          <p:cNvSpPr txBox="1"/>
          <p:nvPr/>
        </p:nvSpPr>
        <p:spPr>
          <a:xfrm>
            <a:off x="696225" y="688306"/>
            <a:ext cx="604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PORABA SUROVIN</a:t>
            </a:r>
            <a:endParaRPr kumimoji="0" lang="sl-SI" sz="3200" b="1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77" name="Pravokotnik 76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0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335361" y="294257"/>
            <a:ext cx="11434102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Abadi" panose="020B0604020104020204" pitchFamily="34" charset="0"/>
              </a:rPr>
              <a:t>HOW MUCH RAW MATERIALS DO WE CONSUME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</a:rPr>
              <a:t>?</a:t>
            </a:r>
          </a:p>
        </p:txBody>
      </p:sp>
      <p:sp>
        <p:nvSpPr>
          <p:cNvPr id="193" name="Rectangle 34">
            <a:extLst>
              <a:ext uri="{FF2B5EF4-FFF2-40B4-BE49-F238E27FC236}">
                <a16:creationId xmlns:a16="http://schemas.microsoft.com/office/drawing/2014/main" id="{2A1DDD62-1ABE-46D8-926F-8AC010D3B27A}"/>
              </a:ext>
            </a:extLst>
          </p:cNvPr>
          <p:cNvSpPr/>
          <p:nvPr/>
        </p:nvSpPr>
        <p:spPr>
          <a:xfrm>
            <a:off x="3719736" y="6275775"/>
            <a:ext cx="11637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</a:t>
            </a: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USGS, 2018</a:t>
            </a:r>
          </a:p>
        </p:txBody>
      </p:sp>
      <p:sp>
        <p:nvSpPr>
          <p:cNvPr id="194" name="PoljeZBesedilom 193">
            <a:extLst>
              <a:ext uri="{FF2B5EF4-FFF2-40B4-BE49-F238E27FC236}">
                <a16:creationId xmlns:a16="http://schemas.microsoft.com/office/drawing/2014/main" id="{D837555C-994C-46E1-8610-0735AC130839}"/>
              </a:ext>
            </a:extLst>
          </p:cNvPr>
          <p:cNvSpPr txBox="1"/>
          <p:nvPr/>
        </p:nvSpPr>
        <p:spPr>
          <a:xfrm>
            <a:off x="191344" y="1482604"/>
            <a:ext cx="4608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>
                <a:ln>
                  <a:noFill/>
                </a:ln>
                <a:solidFill>
                  <a:srgbClr val="51AB42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CONSUMPTION OF RAW MATERIALS IN THE LIFE OF ONE PERSON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D38E867-D6FA-4285-8F6E-342C18754464}"/>
              </a:ext>
            </a:extLst>
          </p:cNvPr>
          <p:cNvGrpSpPr/>
          <p:nvPr/>
        </p:nvGrpSpPr>
        <p:grpSpPr>
          <a:xfrm>
            <a:off x="623392" y="2302360"/>
            <a:ext cx="4166939" cy="4015963"/>
            <a:chOff x="7032104" y="2312464"/>
            <a:chExt cx="4296544" cy="4140872"/>
          </a:xfrm>
        </p:grpSpPr>
        <p:pic>
          <p:nvPicPr>
            <p:cNvPr id="10" name="Grafika 9">
              <a:extLst>
                <a:ext uri="{FF2B5EF4-FFF2-40B4-BE49-F238E27FC236}">
                  <a16:creationId xmlns:a16="http://schemas.microsoft.com/office/drawing/2014/main" id="{630349B8-1244-4075-8353-7A0B0C18B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32104" y="2312464"/>
              <a:ext cx="4296544" cy="4140872"/>
            </a:xfrm>
            <a:prstGeom prst="rect">
              <a:avLst/>
            </a:prstGeom>
          </p:spPr>
        </p:pic>
        <p:sp>
          <p:nvSpPr>
            <p:cNvPr id="85" name="PoljeZBesedilom 84">
              <a:extLst>
                <a:ext uri="{FF2B5EF4-FFF2-40B4-BE49-F238E27FC236}">
                  <a16:creationId xmlns:a16="http://schemas.microsoft.com/office/drawing/2014/main" id="{F444E236-C87D-4FA5-A98C-10552D066692}"/>
                </a:ext>
              </a:extLst>
            </p:cNvPr>
            <p:cNvSpPr txBox="1"/>
            <p:nvPr/>
          </p:nvSpPr>
          <p:spPr>
            <a:xfrm>
              <a:off x="8256240" y="2605328"/>
              <a:ext cx="2770653" cy="364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43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COPPER </a:t>
              </a:r>
              <a:r>
                <a:rPr kumimoji="0" lang="en-US" sz="17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 </a:t>
              </a:r>
              <a:r>
                <a:rPr lang="en-US" sz="1700" dirty="0">
                  <a:solidFill>
                    <a:schemeClr val="bg1"/>
                  </a:solidFill>
                  <a:latin typeface="Abadi" panose="020B0604020104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half a ton</a:t>
              </a:r>
              <a:endParaRPr kumimoji="0" lang="sl-SI" sz="17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PoljeZBesedilom 87">
              <a:extLst>
                <a:ext uri="{FF2B5EF4-FFF2-40B4-BE49-F238E27FC236}">
                  <a16:creationId xmlns:a16="http://schemas.microsoft.com/office/drawing/2014/main" id="{7D33C6F4-13AC-4F37-AB99-A33A669461FF}"/>
                </a:ext>
              </a:extLst>
            </p:cNvPr>
            <p:cNvSpPr txBox="1"/>
            <p:nvPr/>
          </p:nvSpPr>
          <p:spPr>
            <a:xfrm>
              <a:off x="7240387" y="3416300"/>
              <a:ext cx="3652596" cy="364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43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ALUMINIUN</a:t>
              </a:r>
              <a:r>
                <a:rPr kumimoji="0" lang="en-US" sz="1700" i="0" u="none" strike="noStrike" kern="120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700" i="0" u="none" strike="noStrike" kern="120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 1 ton and a half</a:t>
              </a:r>
              <a:endParaRPr kumimoji="0" lang="sl-SI" sz="1700" i="0" u="none" strike="noStrike" kern="1200" cap="none" spc="-15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PoljeZBesedilom 90">
              <a:extLst>
                <a:ext uri="{FF2B5EF4-FFF2-40B4-BE49-F238E27FC236}">
                  <a16:creationId xmlns:a16="http://schemas.microsoft.com/office/drawing/2014/main" id="{35BBD6B4-56C4-47FF-9C19-2EBBBD9C6C7B}"/>
                </a:ext>
              </a:extLst>
            </p:cNvPr>
            <p:cNvSpPr txBox="1"/>
            <p:nvPr/>
          </p:nvSpPr>
          <p:spPr>
            <a:xfrm>
              <a:off x="8328248" y="4243996"/>
              <a:ext cx="2770653" cy="364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43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00" dirty="0">
                  <a:solidFill>
                    <a:schemeClr val="bg1"/>
                  </a:solidFill>
                  <a:latin typeface="Abadi" panose="020B0604020104020204" pitchFamily="34" charset="0"/>
                  <a:cs typeface="Arial" panose="020B0604020202020204" pitchFamily="34" charset="0"/>
                </a:rPr>
                <a:t>IRON</a:t>
              </a:r>
              <a:r>
                <a:rPr kumimoji="0" lang="en-US" sz="17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7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 15 tons</a:t>
              </a:r>
              <a:endParaRPr kumimoji="0" lang="sl-SI" sz="1700" i="0" u="none" strike="noStrike" kern="1200" cap="none" spc="-15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PoljeZBesedilom 92">
              <a:extLst>
                <a:ext uri="{FF2B5EF4-FFF2-40B4-BE49-F238E27FC236}">
                  <a16:creationId xmlns:a16="http://schemas.microsoft.com/office/drawing/2014/main" id="{AA524347-099E-4864-AD1F-9997A9880930}"/>
                </a:ext>
              </a:extLst>
            </p:cNvPr>
            <p:cNvSpPr txBox="1"/>
            <p:nvPr/>
          </p:nvSpPr>
          <p:spPr>
            <a:xfrm>
              <a:off x="7699338" y="5040730"/>
              <a:ext cx="2770653" cy="364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43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00" dirty="0">
                  <a:solidFill>
                    <a:schemeClr val="bg1"/>
                  </a:solidFill>
                  <a:latin typeface="Abadi" panose="020B0604020104020204" pitchFamily="34" charset="0"/>
                  <a:cs typeface="Arial" panose="020B0604020202020204" pitchFamily="34" charset="0"/>
                </a:rPr>
                <a:t>SALT</a:t>
              </a:r>
              <a:r>
                <a:rPr kumimoji="0" lang="en-US" sz="17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7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 13 tons</a:t>
              </a:r>
              <a:endParaRPr kumimoji="0" lang="sl-SI" sz="1700" i="0" u="none" strike="noStrike" kern="1200" cap="none" spc="-15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PoljeZBesedilom 93">
              <a:extLst>
                <a:ext uri="{FF2B5EF4-FFF2-40B4-BE49-F238E27FC236}">
                  <a16:creationId xmlns:a16="http://schemas.microsoft.com/office/drawing/2014/main" id="{80EE5568-FE54-4CE6-AD57-ADF54CE5C2AD}"/>
                </a:ext>
              </a:extLst>
            </p:cNvPr>
            <p:cNvSpPr txBox="1"/>
            <p:nvPr/>
          </p:nvSpPr>
          <p:spPr>
            <a:xfrm>
              <a:off x="8369641" y="5832928"/>
              <a:ext cx="2770653" cy="364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432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00" dirty="0">
                  <a:solidFill>
                    <a:schemeClr val="bg1"/>
                  </a:solidFill>
                  <a:latin typeface="Abadi" panose="020B0604020104020204" pitchFamily="34" charset="0"/>
                  <a:cs typeface="Arial" panose="020B0604020202020204" pitchFamily="34" charset="0"/>
                </a:rPr>
                <a:t>CEMENT</a:t>
              </a:r>
              <a:r>
                <a:rPr kumimoji="0" lang="en-US" sz="17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7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 560 tons</a:t>
              </a:r>
              <a:endParaRPr kumimoji="0" lang="sl-SI" sz="1700" i="0" u="none" strike="noStrike" kern="1200" cap="none" spc="-15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11">
            <a:extLst>
              <a:ext uri="{FF2B5EF4-FFF2-40B4-BE49-F238E27FC236}">
                <a16:creationId xmlns:a16="http://schemas.microsoft.com/office/drawing/2014/main" id="{835E1734-1C72-405A-B3E7-E5EAF17D1409}"/>
              </a:ext>
            </a:extLst>
          </p:cNvPr>
          <p:cNvSpPr/>
          <p:nvPr/>
        </p:nvSpPr>
        <p:spPr>
          <a:xfrm>
            <a:off x="7824192" y="5305182"/>
            <a:ext cx="1704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Billions</a:t>
            </a: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 of years ago </a:t>
            </a:r>
            <a:endParaRPr kumimoji="0" lang="sl-SI" sz="1400" b="1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5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F61FD9ED-2048-4B21-B8DE-D86C81FA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5" y="2971391"/>
            <a:ext cx="10197389" cy="31101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E4FACA-69D9-46F4-BD80-A412FC24B39D}"/>
              </a:ext>
            </a:extLst>
          </p:cNvPr>
          <p:cNvSpPr/>
          <p:nvPr/>
        </p:nvSpPr>
        <p:spPr>
          <a:xfrm>
            <a:off x="6415132" y="1663471"/>
            <a:ext cx="4920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In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last 150 years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, we have consumed almost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half of the currently known resources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on Earth</a:t>
            </a:r>
            <a:endParaRPr kumimoji="0" lang="sl-SI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PoljeZBesedilom 77">
            <a:extLst>
              <a:ext uri="{FF2B5EF4-FFF2-40B4-BE49-F238E27FC236}">
                <a16:creationId xmlns:a16="http://schemas.microsoft.com/office/drawing/2014/main" id="{497C4FCA-9A92-4189-970F-04C3665D28FB}"/>
              </a:ext>
            </a:extLst>
          </p:cNvPr>
          <p:cNvSpPr txBox="1"/>
          <p:nvPr/>
        </p:nvSpPr>
        <p:spPr>
          <a:xfrm>
            <a:off x="696225" y="688306"/>
            <a:ext cx="604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PORABA SUROVIN</a:t>
            </a:r>
            <a:endParaRPr kumimoji="0" lang="sl-SI" sz="3200" b="1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77" name="Pravokotnik 76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0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335361" y="294257"/>
            <a:ext cx="11434102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Abadi" panose="020B0604020104020204" pitchFamily="34" charset="0"/>
              </a:rPr>
              <a:t>HOW MUCH RAW MATERIALS DO WE CONSUME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</a:rPr>
              <a:t>?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AEF2374A-C681-4AA6-9647-B92637D7BB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953" y="1412776"/>
            <a:ext cx="3204356" cy="1229728"/>
          </a:xfrm>
          <a:prstGeom prst="rect">
            <a:avLst/>
          </a:prstGeom>
        </p:spPr>
      </p:pic>
      <p:sp>
        <p:nvSpPr>
          <p:cNvPr id="22" name="Rectangle 11">
            <a:extLst>
              <a:ext uri="{FF2B5EF4-FFF2-40B4-BE49-F238E27FC236}">
                <a16:creationId xmlns:a16="http://schemas.microsoft.com/office/drawing/2014/main" id="{D6AB7BD9-5D79-4974-877C-27489FF51613}"/>
              </a:ext>
            </a:extLst>
          </p:cNvPr>
          <p:cNvSpPr/>
          <p:nvPr/>
        </p:nvSpPr>
        <p:spPr>
          <a:xfrm>
            <a:off x="5061788" y="2987300"/>
            <a:ext cx="206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Thousand of years ago</a:t>
            </a:r>
            <a:endParaRPr kumimoji="0" lang="sl-SI" sz="1600" b="1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C0F7A8C3-1194-4113-B019-D94659821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615385">
            <a:off x="4737143" y="1913592"/>
            <a:ext cx="897624" cy="897624"/>
          </a:xfrm>
          <a:prstGeom prst="rect">
            <a:avLst/>
          </a:prstGeom>
        </p:spPr>
      </p:pic>
      <p:sp>
        <p:nvSpPr>
          <p:cNvPr id="32" name="Rectangle 11">
            <a:extLst>
              <a:ext uri="{FF2B5EF4-FFF2-40B4-BE49-F238E27FC236}">
                <a16:creationId xmlns:a16="http://schemas.microsoft.com/office/drawing/2014/main" id="{CBB52F58-2906-400C-95A3-27A1B4793AC2}"/>
              </a:ext>
            </a:extLst>
          </p:cNvPr>
          <p:cNvSpPr/>
          <p:nvPr/>
        </p:nvSpPr>
        <p:spPr>
          <a:xfrm>
            <a:off x="1178586" y="5870368"/>
            <a:ext cx="1066077" cy="37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Rocks, lather, pottery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E7433F43-D217-4711-AA45-0894CEBC0097}"/>
              </a:ext>
            </a:extLst>
          </p:cNvPr>
          <p:cNvSpPr/>
          <p:nvPr/>
        </p:nvSpPr>
        <p:spPr>
          <a:xfrm>
            <a:off x="2552960" y="5848357"/>
            <a:ext cx="1066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Copper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EDD19E1C-AFB7-4DF5-96C0-CE04AACDFC80}"/>
              </a:ext>
            </a:extLst>
          </p:cNvPr>
          <p:cNvSpPr/>
          <p:nvPr/>
        </p:nvSpPr>
        <p:spPr>
          <a:xfrm>
            <a:off x="3654578" y="5848357"/>
            <a:ext cx="633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Gold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75CC5511-90A1-4689-B167-62343CB7CC9E}"/>
              </a:ext>
            </a:extLst>
          </p:cNvPr>
          <p:cNvSpPr/>
          <p:nvPr/>
        </p:nvSpPr>
        <p:spPr>
          <a:xfrm>
            <a:off x="4781487" y="5848357"/>
            <a:ext cx="633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Glass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CB4B21E9-82B4-4974-BC7F-760B5D9AE83D}"/>
              </a:ext>
            </a:extLst>
          </p:cNvPr>
          <p:cNvSpPr/>
          <p:nvPr/>
        </p:nvSpPr>
        <p:spPr>
          <a:xfrm>
            <a:off x="5367614" y="5848357"/>
            <a:ext cx="656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Bron</a:t>
            </a:r>
            <a:r>
              <a:rPr kumimoji="0" lang="en-US" sz="120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ze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90075EC6-5F80-454B-B11A-6BFB00500DFC}"/>
              </a:ext>
            </a:extLst>
          </p:cNvPr>
          <p:cNvSpPr/>
          <p:nvPr/>
        </p:nvSpPr>
        <p:spPr>
          <a:xfrm>
            <a:off x="5948899" y="5848357"/>
            <a:ext cx="633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Iron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27251EA8-1ACD-42A1-94BF-C4BFBC24F2E5}"/>
              </a:ext>
            </a:extLst>
          </p:cNvPr>
          <p:cNvSpPr/>
          <p:nvPr/>
        </p:nvSpPr>
        <p:spPr>
          <a:xfrm>
            <a:off x="6469724" y="5848357"/>
            <a:ext cx="633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S</a:t>
            </a:r>
            <a:r>
              <a:rPr kumimoji="0" lang="en-US" sz="120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teel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64308B70-0BB9-4BD1-A89F-134C1DE5BD28}"/>
              </a:ext>
            </a:extLst>
          </p:cNvPr>
          <p:cNvSpPr/>
          <p:nvPr/>
        </p:nvSpPr>
        <p:spPr>
          <a:xfrm>
            <a:off x="7000898" y="5848357"/>
            <a:ext cx="789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Concrete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4954BD56-5DEF-4C58-8D11-3E0FDDAA9AAA}"/>
              </a:ext>
            </a:extLst>
          </p:cNvPr>
          <p:cNvSpPr/>
          <p:nvPr/>
        </p:nvSpPr>
        <p:spPr>
          <a:xfrm>
            <a:off x="7616968" y="5848357"/>
            <a:ext cx="789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Coal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80C45519-7291-400D-893C-4A2711916326}"/>
              </a:ext>
            </a:extLst>
          </p:cNvPr>
          <p:cNvSpPr/>
          <p:nvPr/>
        </p:nvSpPr>
        <p:spPr>
          <a:xfrm>
            <a:off x="9449134" y="5879013"/>
            <a:ext cx="206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Start of i</a:t>
            </a:r>
            <a:r>
              <a:rPr kumimoji="0" lang="en-US" sz="1200" i="0" u="none" strike="noStrike" kern="1200" cap="none" spc="0" normalizeH="0" baseline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ndustrialization and the rapid discovery of new materials and elements</a:t>
            </a:r>
            <a:endParaRPr kumimoji="0" lang="sl-SI" sz="1400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889D90A5-FE48-4D5A-90B2-D134B55FFB6C}"/>
              </a:ext>
            </a:extLst>
          </p:cNvPr>
          <p:cNvSpPr/>
          <p:nvPr/>
        </p:nvSpPr>
        <p:spPr>
          <a:xfrm>
            <a:off x="9527402" y="2935037"/>
            <a:ext cx="16811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E7E6E6">
                    <a:lumMod val="10000"/>
                  </a:srgb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The present</a:t>
            </a:r>
            <a:endParaRPr kumimoji="0" lang="sl-SI" sz="1600" b="1" i="0" u="none" strike="noStrike" kern="1200" cap="none" spc="0" normalizeH="0" baseline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Raven puščični povezovalnik 25">
            <a:extLst>
              <a:ext uri="{FF2B5EF4-FFF2-40B4-BE49-F238E27FC236}">
                <a16:creationId xmlns:a16="http://schemas.microsoft.com/office/drawing/2014/main" id="{3A90D536-6C6C-42C2-BC2C-FBF56C0C1C79}"/>
              </a:ext>
            </a:extLst>
          </p:cNvPr>
          <p:cNvCxnSpPr>
            <a:cxnSpLocks/>
          </p:cNvCxnSpPr>
          <p:nvPr/>
        </p:nvCxnSpPr>
        <p:spPr>
          <a:xfrm flipH="1">
            <a:off x="9696402" y="3141188"/>
            <a:ext cx="216022" cy="162699"/>
          </a:xfrm>
          <a:prstGeom prst="straightConnector1">
            <a:avLst/>
          </a:prstGeom>
          <a:ln w="38100">
            <a:solidFill>
              <a:srgbClr val="0E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a 15">
            <a:extLst>
              <a:ext uri="{FF2B5EF4-FFF2-40B4-BE49-F238E27FC236}">
                <a16:creationId xmlns:a16="http://schemas.microsoft.com/office/drawing/2014/main" id="{EACF35F9-DE08-4F9F-8452-0A0266A29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668" y="2881266"/>
            <a:ext cx="10338892" cy="485775"/>
          </a:xfrm>
          <a:prstGeom prst="rect">
            <a:avLst/>
          </a:prstGeom>
        </p:spPr>
      </p:pic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28BF38EB-8DBF-4E8A-9ACE-1F140CDED5A3}"/>
              </a:ext>
            </a:extLst>
          </p:cNvPr>
          <p:cNvCxnSpPr>
            <a:cxnSpLocks/>
          </p:cNvCxnSpPr>
          <p:nvPr/>
        </p:nvCxnSpPr>
        <p:spPr>
          <a:xfrm>
            <a:off x="8856248" y="2288851"/>
            <a:ext cx="733646" cy="918787"/>
          </a:xfrm>
          <a:prstGeom prst="straightConnector1">
            <a:avLst/>
          </a:prstGeom>
          <a:ln w="38100">
            <a:solidFill>
              <a:srgbClr val="0E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1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>
            <a:extLst>
              <a:ext uri="{FF2B5EF4-FFF2-40B4-BE49-F238E27FC236}">
                <a16:creationId xmlns:a16="http://schemas.microsoft.com/office/drawing/2014/main" id="{5778F172-E14E-4B8D-AC96-63314AFF315E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58169AE2-681A-4D93-B383-F96DC5D03B86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4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badi" panose="020B0604020104020204" pitchFamily="34" charset="0"/>
              </a:rPr>
              <a:t>IS RECYCLING ENOUGH?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16F3E1B9-3C49-4BFE-92D6-537100083729}"/>
              </a:ext>
            </a:extLst>
          </p:cNvPr>
          <p:cNvSpPr txBox="1"/>
          <p:nvPr/>
        </p:nvSpPr>
        <p:spPr>
          <a:xfrm>
            <a:off x="767408" y="2132856"/>
            <a:ext cx="45621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51AB42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WHY NOT</a:t>
            </a:r>
            <a:r>
              <a:rPr kumimoji="0" lang="sl-SI" sz="2400" b="1" i="0" u="none" strike="noStrike" kern="1200" cap="none" spc="0" normalizeH="0" baseline="0" dirty="0">
                <a:ln>
                  <a:noFill/>
                </a:ln>
                <a:solidFill>
                  <a:srgbClr val="51AB42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17220" marR="0" lvl="1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Not everything can be recycled</a:t>
            </a:r>
          </a:p>
          <a:p>
            <a:pPr marL="617220" marR="0" lvl="1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Raw materials assembled in devices</a:t>
            </a:r>
          </a:p>
          <a:p>
            <a:pPr marL="617220" marR="0" lvl="1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Limited number of recycling (recycling losses)</a:t>
            </a:r>
          </a:p>
          <a:p>
            <a:pPr marL="617220" marR="0" lvl="1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Poorer quality of recycled raw materials</a:t>
            </a:r>
          </a:p>
          <a:p>
            <a:pPr marL="617220" marR="0" lvl="1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It is not profitable</a:t>
            </a:r>
            <a:endParaRPr kumimoji="0" lang="sl-SI" sz="2400" b="1" i="0" u="none" strike="noStrike" kern="1200" cap="none" spc="0" normalizeH="0" baseline="0" dirty="0">
              <a:ln>
                <a:noFill/>
              </a:ln>
              <a:solidFill>
                <a:srgbClr val="51AB42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756ACADD-ABE2-455F-9A6C-9B536DD5BB3C}"/>
              </a:ext>
            </a:extLst>
          </p:cNvPr>
          <p:cNvSpPr txBox="1"/>
          <p:nvPr/>
        </p:nvSpPr>
        <p:spPr>
          <a:xfrm>
            <a:off x="6197065" y="1588730"/>
            <a:ext cx="1367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51AB42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PAST</a:t>
            </a:r>
            <a:endParaRPr kumimoji="0" lang="sl-SI" sz="2000" b="1" i="0" u="none" strike="noStrike" kern="1200" cap="none" spc="0" normalizeH="0" baseline="0" dirty="0">
              <a:ln>
                <a:noFill/>
              </a:ln>
              <a:solidFill>
                <a:srgbClr val="51AB42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21081EC2-522A-416C-B5D2-59967D683475}"/>
              </a:ext>
            </a:extLst>
          </p:cNvPr>
          <p:cNvSpPr txBox="1"/>
          <p:nvPr/>
        </p:nvSpPr>
        <p:spPr>
          <a:xfrm>
            <a:off x="7752184" y="1588730"/>
            <a:ext cx="1437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51AB42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PRESENT</a:t>
            </a:r>
            <a:endParaRPr kumimoji="0" lang="sl-SI" sz="2000" b="1" i="0" u="none" strike="noStrike" kern="1200" cap="none" spc="0" normalizeH="0" baseline="0" dirty="0">
              <a:ln>
                <a:noFill/>
              </a:ln>
              <a:solidFill>
                <a:srgbClr val="51AB42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D7D7FCC-5B4F-495C-B4F1-2CB67570795B}"/>
              </a:ext>
            </a:extLst>
          </p:cNvPr>
          <p:cNvSpPr txBox="1"/>
          <p:nvPr/>
        </p:nvSpPr>
        <p:spPr>
          <a:xfrm>
            <a:off x="9408368" y="1588730"/>
            <a:ext cx="19523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51AB42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FUTURE</a:t>
            </a:r>
            <a:endParaRPr kumimoji="0" lang="sl-SI" sz="2000" b="1" i="0" u="none" strike="noStrike" kern="1200" cap="none" spc="0" normalizeH="0" baseline="0" dirty="0">
              <a:ln>
                <a:noFill/>
              </a:ln>
              <a:solidFill>
                <a:srgbClr val="51AB42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C8FA4E93-9336-494B-BA26-4D126A2614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065" y="2132856"/>
            <a:ext cx="4752528" cy="416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>
            <a:extLst>
              <a:ext uri="{FF2B5EF4-FFF2-40B4-BE49-F238E27FC236}">
                <a16:creationId xmlns:a16="http://schemas.microsoft.com/office/drawing/2014/main" id="{5778F172-E14E-4B8D-AC96-63314AFF315E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58169AE2-681A-4D93-B383-F96DC5D03B86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4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badi" panose="020B0604020104020204" pitchFamily="34" charset="0"/>
              </a:rPr>
              <a:t>IS RECYCLING ENOUGH?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C8FA4E93-9336-494B-BA26-4D126A2614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065" y="2132856"/>
            <a:ext cx="4752528" cy="4165498"/>
          </a:xfrm>
          <a:prstGeom prst="rect">
            <a:avLst/>
          </a:prstGeom>
        </p:spPr>
      </p:pic>
      <p:sp>
        <p:nvSpPr>
          <p:cNvPr id="9" name="Rectangle: Diagonal Corners Rounded 22">
            <a:extLst>
              <a:ext uri="{FF2B5EF4-FFF2-40B4-BE49-F238E27FC236}">
                <a16:creationId xmlns:a16="http://schemas.microsoft.com/office/drawing/2014/main" id="{66B46992-AC57-4006-8C72-428108A45AF4}"/>
              </a:ext>
            </a:extLst>
          </p:cNvPr>
          <p:cNvSpPr/>
          <p:nvPr/>
        </p:nvSpPr>
        <p:spPr>
          <a:xfrm>
            <a:off x="1002336" y="3896165"/>
            <a:ext cx="4157559" cy="1263198"/>
          </a:xfrm>
          <a:prstGeom prst="round2Diag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D27F596-3CC0-49F6-B5EB-2ACA4C2B47BF}"/>
              </a:ext>
            </a:extLst>
          </p:cNvPr>
          <p:cNvSpPr txBox="1">
            <a:spLocks/>
          </p:cNvSpPr>
          <p:nvPr/>
        </p:nvSpPr>
        <p:spPr bwMode="auto">
          <a:xfrm>
            <a:off x="1130797" y="4091459"/>
            <a:ext cx="3900636" cy="8726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prstClr val="white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HOW CAN YOU CONTRIBUTE FOR THE FUTURE?</a:t>
            </a:r>
            <a:endParaRPr kumimoji="0" lang="sl-SI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Diagonal Corners Rounded 22">
            <a:extLst>
              <a:ext uri="{FF2B5EF4-FFF2-40B4-BE49-F238E27FC236}">
                <a16:creationId xmlns:a16="http://schemas.microsoft.com/office/drawing/2014/main" id="{808C983C-2914-40B2-A238-2756B924AB75}"/>
              </a:ext>
            </a:extLst>
          </p:cNvPr>
          <p:cNvSpPr/>
          <p:nvPr/>
        </p:nvSpPr>
        <p:spPr>
          <a:xfrm>
            <a:off x="1002336" y="2276872"/>
            <a:ext cx="4157559" cy="1263198"/>
          </a:xfrm>
          <a:prstGeom prst="round2Diag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F47E2491-41E6-447F-86EE-9E1087F9688B}"/>
              </a:ext>
            </a:extLst>
          </p:cNvPr>
          <p:cNvSpPr txBox="1">
            <a:spLocks/>
          </p:cNvSpPr>
          <p:nvPr/>
        </p:nvSpPr>
        <p:spPr bwMode="auto">
          <a:xfrm>
            <a:off x="1130797" y="2624880"/>
            <a:ext cx="3900636" cy="5671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prstClr val="white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IT IS NOT ENOUGH!</a:t>
            </a:r>
            <a:endParaRPr kumimoji="0" lang="sl-SI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F9C31303-1A58-43B0-B9FD-029615977800}"/>
              </a:ext>
            </a:extLst>
          </p:cNvPr>
          <p:cNvSpPr txBox="1"/>
          <p:nvPr/>
        </p:nvSpPr>
        <p:spPr>
          <a:xfrm>
            <a:off x="5735960" y="1511005"/>
            <a:ext cx="18713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51AB42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LINEAR ECONOMY</a:t>
            </a:r>
            <a:endParaRPr kumimoji="0" lang="sl-SI" sz="2000" b="1" i="0" u="none" strike="noStrike" kern="1200" cap="none" spc="0" normalizeH="0" baseline="0" dirty="0">
              <a:ln>
                <a:noFill/>
              </a:ln>
              <a:solidFill>
                <a:srgbClr val="51AB42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D2957DFC-E2D7-44B2-9698-03DDE4EA8440}"/>
              </a:ext>
            </a:extLst>
          </p:cNvPr>
          <p:cNvSpPr txBox="1"/>
          <p:nvPr/>
        </p:nvSpPr>
        <p:spPr>
          <a:xfrm>
            <a:off x="7248128" y="1511005"/>
            <a:ext cx="2232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51AB42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RECYCLING</a:t>
            </a:r>
          </a:p>
          <a:p>
            <a:pPr marL="2743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51AB42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rPr>
              <a:t>ECONOMY</a:t>
            </a:r>
            <a:endParaRPr kumimoji="0" lang="sl-SI" sz="2000" b="1" i="0" u="none" strike="noStrike" kern="1200" cap="none" spc="0" normalizeH="0" baseline="0" dirty="0">
              <a:ln>
                <a:noFill/>
              </a:ln>
              <a:solidFill>
                <a:srgbClr val="51AB42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3EEC042B-0E7D-4214-9A44-5A5522EB16FA}"/>
              </a:ext>
            </a:extLst>
          </p:cNvPr>
          <p:cNvSpPr txBox="1"/>
          <p:nvPr/>
        </p:nvSpPr>
        <p:spPr>
          <a:xfrm>
            <a:off x="8968155" y="1481691"/>
            <a:ext cx="1952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51AB42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CIRCULAR </a:t>
            </a:r>
            <a:r>
              <a:rPr lang="en-US" sz="2000" b="1" dirty="0">
                <a:solidFill>
                  <a:srgbClr val="51AB42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ECONOMY</a:t>
            </a:r>
            <a:endParaRPr kumimoji="0" lang="sl-SI" sz="2000" b="1" i="0" u="none" strike="noStrike" kern="1200" cap="none" spc="0" normalizeH="0" baseline="0" dirty="0">
              <a:ln>
                <a:noFill/>
              </a:ln>
              <a:solidFill>
                <a:srgbClr val="51AB42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2668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Abadi" panose="020B0604020104020204" pitchFamily="34" charset="0"/>
              </a:rPr>
              <a:t>HOW CAN YOU CONTRIBUTE?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C99CFC5-70FD-45BE-9865-F8F07C3C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55" y="3595314"/>
            <a:ext cx="5180915" cy="2242857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E581523-6280-4FC7-B15E-400055D3B03D}"/>
              </a:ext>
            </a:extLst>
          </p:cNvPr>
          <p:cNvSpPr txBox="1"/>
          <p:nvPr/>
        </p:nvSpPr>
        <p:spPr>
          <a:xfrm>
            <a:off x="880451" y="1205744"/>
            <a:ext cx="4596725" cy="224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sl-SI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3800" b="1" i="0" u="none" strike="noStrike" kern="1200" cap="none" spc="0" normalizeH="0" baseline="0" noProof="0" dirty="0">
                <a:ln>
                  <a:noFill/>
                </a:ln>
                <a:solidFill>
                  <a:srgbClr val="377E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6" name="Rectangle: Diagonal Corners Rounded 22">
            <a:extLst>
              <a:ext uri="{FF2B5EF4-FFF2-40B4-BE49-F238E27FC236}">
                <a16:creationId xmlns:a16="http://schemas.microsoft.com/office/drawing/2014/main" id="{38F56B11-FA32-4B1E-A082-10020E015DB3}"/>
              </a:ext>
            </a:extLst>
          </p:cNvPr>
          <p:cNvSpPr/>
          <p:nvPr/>
        </p:nvSpPr>
        <p:spPr>
          <a:xfrm>
            <a:off x="6744072" y="5324247"/>
            <a:ext cx="3946943" cy="451415"/>
          </a:xfrm>
          <a:prstGeom prst="round2Diag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EC89E112-AFD0-45B4-AEB7-2A72119E0E15}"/>
              </a:ext>
            </a:extLst>
          </p:cNvPr>
          <p:cNvSpPr txBox="1">
            <a:spLocks/>
          </p:cNvSpPr>
          <p:nvPr/>
        </p:nvSpPr>
        <p:spPr bwMode="auto">
          <a:xfrm>
            <a:off x="6816081" y="5354796"/>
            <a:ext cx="3874935" cy="3454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Calibri Light" panose="020F0302020204030204" pitchFamily="34" charset="0"/>
              </a:rPr>
              <a:t>HIERARCHY OF WASTE MANAGEMENT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0D95CD3-5066-455F-8E0C-E24E9397DDAA}"/>
              </a:ext>
            </a:extLst>
          </p:cNvPr>
          <p:cNvGrpSpPr/>
          <p:nvPr/>
        </p:nvGrpSpPr>
        <p:grpSpPr>
          <a:xfrm>
            <a:off x="5769270" y="1798697"/>
            <a:ext cx="5828486" cy="3430712"/>
            <a:chOff x="3091602" y="2436661"/>
            <a:chExt cx="5667021" cy="3335672"/>
          </a:xfrm>
        </p:grpSpPr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327F6CA8-2E37-4796-ACD7-3F6561084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1602" y="2436661"/>
              <a:ext cx="5667021" cy="3307644"/>
            </a:xfrm>
            <a:prstGeom prst="rect">
              <a:avLst/>
            </a:prstGeom>
          </p:spPr>
        </p:pic>
        <p:sp>
          <p:nvSpPr>
            <p:cNvPr id="12" name="Text Placeholder 5">
              <a:extLst>
                <a:ext uri="{FF2B5EF4-FFF2-40B4-BE49-F238E27FC236}">
                  <a16:creationId xmlns:a16="http://schemas.microsoft.com/office/drawing/2014/main" id="{3FF58862-EDBD-4E62-96F0-0F13F361BFE6}"/>
                </a:ext>
              </a:extLst>
            </p:cNvPr>
            <p:cNvSpPr txBox="1">
              <a:spLocks/>
            </p:cNvSpPr>
            <p:nvPr/>
          </p:nvSpPr>
          <p:spPr>
            <a:xfrm>
              <a:off x="3822289" y="2556900"/>
              <a:ext cx="4266743" cy="630322"/>
            </a:xfrm>
            <a:prstGeom prst="rect">
              <a:avLst/>
            </a:prstGeom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48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34EA2"/>
                </a:buClr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Reduce</a:t>
              </a:r>
              <a:endPara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C8AF6A45-A12D-445A-B3FA-05521471044A}"/>
                </a:ext>
              </a:extLst>
            </p:cNvPr>
            <p:cNvSpPr txBox="1">
              <a:spLocks/>
            </p:cNvSpPr>
            <p:nvPr/>
          </p:nvSpPr>
          <p:spPr>
            <a:xfrm>
              <a:off x="3822289" y="3208567"/>
              <a:ext cx="4266743" cy="630322"/>
            </a:xfrm>
            <a:prstGeom prst="rect">
              <a:avLst/>
            </a:prstGeom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48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34EA2"/>
                </a:buClr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Reuse</a:t>
              </a:r>
              <a:endPara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9F3EA43E-53DC-4B96-9799-DDCEDD8C645A}"/>
                </a:ext>
              </a:extLst>
            </p:cNvPr>
            <p:cNvSpPr txBox="1">
              <a:spLocks/>
            </p:cNvSpPr>
            <p:nvPr/>
          </p:nvSpPr>
          <p:spPr>
            <a:xfrm>
              <a:off x="3801098" y="3880001"/>
              <a:ext cx="4266743" cy="630322"/>
            </a:xfrm>
            <a:prstGeom prst="rect">
              <a:avLst/>
            </a:prstGeom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48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34EA2"/>
                </a:buClr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Recycle</a:t>
              </a:r>
              <a:endParaRPr kumimoji="0" lang="sl-SI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DC9D309B-A2B3-45AC-8B6A-3AB2374B39FC}"/>
                </a:ext>
              </a:extLst>
            </p:cNvPr>
            <p:cNvSpPr txBox="1">
              <a:spLocks/>
            </p:cNvSpPr>
            <p:nvPr/>
          </p:nvSpPr>
          <p:spPr>
            <a:xfrm>
              <a:off x="5167879" y="4478954"/>
              <a:ext cx="1514465" cy="526745"/>
            </a:xfrm>
            <a:prstGeom prst="rect">
              <a:avLst/>
            </a:prstGeom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48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34EA2"/>
                </a:buClr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Energy from        waste</a:t>
              </a:r>
              <a:endPara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6E42FD09-E893-4786-B6FE-11541F66429A}"/>
                </a:ext>
              </a:extLst>
            </p:cNvPr>
            <p:cNvSpPr txBox="1">
              <a:spLocks/>
            </p:cNvSpPr>
            <p:nvPr/>
          </p:nvSpPr>
          <p:spPr>
            <a:xfrm>
              <a:off x="3791740" y="5142011"/>
              <a:ext cx="4266743" cy="630322"/>
            </a:xfrm>
            <a:prstGeom prst="rect">
              <a:avLst/>
            </a:prstGeom>
          </p:spPr>
          <p:txBody>
            <a:bodyPr/>
            <a:lstStyle>
              <a:lvl1pPr marL="177800" indent="-1778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48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1800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6BB745"/>
                </a:buClr>
                <a:buSzPct val="100000"/>
                <a:buFont typeface="Arial" pitchFamily="34" charset="0"/>
                <a:buChar char="•"/>
                <a:defRPr kumimoji="0" sz="2000" b="0" i="0" u="none" kern="1200" baseline="0">
                  <a:solidFill>
                    <a:srgbClr val="333333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spcAft>
                  <a:spcPts val="50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34EA2"/>
                </a:buClr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Arial" panose="020B0604020202020204" pitchFamily="34" charset="0"/>
                </a:rPr>
                <a:t>Landfill</a:t>
              </a:r>
              <a:endParaRPr kumimoji="0" lang="sl-S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7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TITEL GRÜ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heme/theme1.xml><?xml version="1.0" encoding="utf-8"?>
<a:theme xmlns:a="http://schemas.openxmlformats.org/drawingml/2006/main" name="Green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DE6FA451-9BB0-4ADD-A121-1726D9483511}"/>
    </a:ext>
  </a:extLst>
</a:theme>
</file>

<file path=ppt/theme/theme2.xml><?xml version="1.0" encoding="utf-8"?>
<a:theme xmlns:a="http://schemas.openxmlformats.org/drawingml/2006/main" name="COVER-White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8DEEACA0-1221-42A7-AC92-909CB06BEBB3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FF3F5FCE5A140995D105DE85A01B2" ma:contentTypeVersion="11" ma:contentTypeDescription="Create a new document." ma:contentTypeScope="" ma:versionID="92bd35719b82f2d1f5d713a78186f844">
  <xsd:schema xmlns:xsd="http://www.w3.org/2001/XMLSchema" xmlns:xs="http://www.w3.org/2001/XMLSchema" xmlns:p="http://schemas.microsoft.com/office/2006/metadata/properties" xmlns:ns2="07192dcc-4ed0-4014-a0da-0f122b20a54d" targetNamespace="http://schemas.microsoft.com/office/2006/metadata/properties" ma:root="true" ma:fieldsID="f1df32fb2af9c32488b7ca8c8395e6f9" ns2:_="">
    <xsd:import namespace="07192dcc-4ed0-4014-a0da-0f122b20a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92dcc-4ed0-4014-a0da-0f122b20a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F762B7-4106-427A-9507-5D40C3845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92dcc-4ed0-4014-a0da-0f122b20a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B023AD-9A76-4F3A-8CF7-51FC427A59BD}">
  <ds:schemaRefs>
    <ds:schemaRef ds:uri="http://schemas.microsoft.com/office/2006/documentManagement/types"/>
    <ds:schemaRef ds:uri="http://schemas.microsoft.com/office/infopath/2007/PartnerControls"/>
    <ds:schemaRef ds:uri="07192dcc-4ed0-4014-a0da-0f122b20a54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137C99-0AB9-4807-9B38-CBF0A719BD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v8_eitRaw_PresentationMaster[3]</Template>
  <TotalTime>7856</TotalTime>
  <Words>490</Words>
  <Application>Microsoft Office PowerPoint</Application>
  <PresentationFormat>Bredbild</PresentationFormat>
  <Paragraphs>111</Paragraphs>
  <Slides>18</Slides>
  <Notes>11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18</vt:i4>
      </vt:variant>
      <vt:variant>
        <vt:lpstr>Anpassade bildspel</vt:lpstr>
      </vt:variant>
      <vt:variant>
        <vt:i4>1</vt:i4>
      </vt:variant>
    </vt:vector>
  </HeadingPairs>
  <TitlesOfParts>
    <vt:vector size="28" baseType="lpstr">
      <vt:lpstr>Abadi</vt:lpstr>
      <vt:lpstr>Arial</vt:lpstr>
      <vt:lpstr>Calibri</vt:lpstr>
      <vt:lpstr>Calibri Light</vt:lpstr>
      <vt:lpstr>Titillium</vt:lpstr>
      <vt:lpstr>Titillium Web</vt:lpstr>
      <vt:lpstr>Green Text Content Slides</vt:lpstr>
      <vt:lpstr>COVER-White</vt:lpstr>
      <vt:lpstr>Officeova tema</vt:lpstr>
      <vt:lpstr>3 Rs TO REDUCE WASTE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TestShow1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</dc:title>
  <dc:subject>eit RawMaterials Presentation</dc:subject>
  <dc:creator>Katerina Thomas</dc:creator>
  <cp:keywords>16:9;eit;RawMaterials</cp:keywords>
  <cp:lastModifiedBy>Fredrik Karlsson</cp:lastModifiedBy>
  <cp:revision>307</cp:revision>
  <dcterms:created xsi:type="dcterms:W3CDTF">2016-08-10T08:59:47Z</dcterms:created>
  <dcterms:modified xsi:type="dcterms:W3CDTF">2022-02-07T15:20:33Z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0x010100B51FF3F5FCE5A140995D105DE85A01B2</vt:lpwstr>
  </property>
  <property fmtid="{D5CDD505-2E9C-101B-9397-08002B2CF9AE}" pid="3" name="_dlc_DocIdItemGuid">
    <vt:lpwstr>0a8a2235-7c23-414d-bc11-5455752acf16</vt:lpwstr>
  </property>
</Properties>
</file>