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4"/>
    <p:sldMasterId id="2147483829" r:id="rId5"/>
  </p:sldMasterIdLst>
  <p:notesMasterIdLst>
    <p:notesMasterId r:id="rId19"/>
  </p:notesMasterIdLst>
  <p:handoutMasterIdLst>
    <p:handoutMasterId r:id="rId20"/>
  </p:handoutMasterIdLst>
  <p:sldIdLst>
    <p:sldId id="368" r:id="rId6"/>
    <p:sldId id="379" r:id="rId7"/>
    <p:sldId id="411" r:id="rId8"/>
    <p:sldId id="428" r:id="rId9"/>
    <p:sldId id="421" r:id="rId10"/>
    <p:sldId id="423" r:id="rId11"/>
    <p:sldId id="420" r:id="rId12"/>
    <p:sldId id="424" r:id="rId13"/>
    <p:sldId id="425" r:id="rId14"/>
    <p:sldId id="422" r:id="rId15"/>
    <p:sldId id="426" r:id="rId16"/>
    <p:sldId id="427" r:id="rId17"/>
    <p:sldId id="362" r:id="rId18"/>
  </p:sldIdLst>
  <p:sldSz cx="12192000" cy="6858000"/>
  <p:notesSz cx="6858000" cy="9144000"/>
  <p:custShowLst>
    <p:custShow name="TestShow1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itle Slides" id="{0C220A22-C0DD-4C39-87B1-A96D97EE7FA8}">
          <p14:sldIdLst>
            <p14:sldId id="368"/>
            <p14:sldId id="379"/>
            <p14:sldId id="411"/>
            <p14:sldId id="428"/>
            <p14:sldId id="421"/>
            <p14:sldId id="423"/>
            <p14:sldId id="420"/>
            <p14:sldId id="424"/>
            <p14:sldId id="425"/>
            <p14:sldId id="422"/>
            <p14:sldId id="426"/>
            <p14:sldId id="427"/>
            <p14:sldId id="362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3522" userDrawn="1">
          <p15:clr>
            <a:srgbClr val="A4A3A4"/>
          </p15:clr>
        </p15:guide>
        <p15:guide id="4" orient="horz" pos="2402" userDrawn="1">
          <p15:clr>
            <a:srgbClr val="A4A3A4"/>
          </p15:clr>
        </p15:guide>
        <p15:guide id="5" pos="6379" userDrawn="1">
          <p15:clr>
            <a:srgbClr val="A4A3A4"/>
          </p15:clr>
        </p15:guide>
        <p15:guide id="6" orient="horz" pos="1026" userDrawn="1">
          <p15:clr>
            <a:srgbClr val="A4A3A4"/>
          </p15:clr>
        </p15:guide>
        <p15:guide id="7" orient="horz" pos="3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k Schwarten" initials="NS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  <a:srgbClr val="6BB745"/>
    <a:srgbClr val="00307F"/>
    <a:srgbClr val="FFFFFF"/>
    <a:srgbClr val="031241"/>
    <a:srgbClr val="88ABFF"/>
    <a:srgbClr val="B9BFC1"/>
    <a:srgbClr val="000000"/>
    <a:srgbClr val="CD154F"/>
    <a:srgbClr val="ED6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43" autoAdjust="0"/>
    <p:restoredTop sz="96716" autoAdjust="0"/>
  </p:normalViewPr>
  <p:slideViewPr>
    <p:cSldViewPr>
      <p:cViewPr varScale="1">
        <p:scale>
          <a:sx n="111" d="100"/>
          <a:sy n="111" d="100"/>
        </p:scale>
        <p:origin x="714" y="96"/>
      </p:cViewPr>
      <p:guideLst>
        <p:guide pos="3840"/>
        <p:guide orient="horz" pos="2160"/>
        <p:guide pos="3522"/>
        <p:guide orient="horz" pos="2402"/>
        <p:guide pos="6379"/>
        <p:guide orient="horz" pos="1026"/>
        <p:guide orient="horz" pos="3304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D8D6F-A0C0-46C0-A295-D3723D5EA4AB}" type="datetimeFigureOut">
              <a:rPr lang="en-GB" smtClean="0"/>
              <a:pPr/>
              <a:t>16/02/2022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BAC1F-13D3-43CD-A146-021F1C3590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499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B6E7B-3576-4970-B1A2-88C1ABE177BE}" type="datetimeFigureOut">
              <a:rPr lang="en-GB" smtClean="0"/>
              <a:pPr/>
              <a:t>16/02/2022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92C1D-2BFA-4AF9-ACBF-EB79A88E7C4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230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92C1D-2BFA-4AF9-ACBF-EB79A88E7C4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24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92C1D-2BFA-4AF9-ACBF-EB79A88E7C43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666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92C1D-2BFA-4AF9-ACBF-EB79A88E7C43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620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92C1D-2BFA-4AF9-ACBF-EB79A88E7C4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305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92C1D-2BFA-4AF9-ACBF-EB79A88E7C4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634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92C1D-2BFA-4AF9-ACBF-EB79A88E7C4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173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92C1D-2BFA-4AF9-ACBF-EB79A88E7C4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67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92C1D-2BFA-4AF9-ACBF-EB79A88E7C4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620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92C1D-2BFA-4AF9-ACBF-EB79A88E7C4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890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92C1D-2BFA-4AF9-ACBF-EB79A88E7C43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586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92C1D-2BFA-4AF9-ACBF-EB79A88E7C4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416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11369758" y="6467128"/>
            <a:ext cx="30168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C2DE46A0-92A9-4CB6-B66D-C429D4C93DD8}" type="slidenum">
              <a:rPr lang="en-GB" sz="900" smtClean="0">
                <a:solidFill>
                  <a:srgbClr val="FFFFFF"/>
                </a:solidFill>
                <a:latin typeface="Titillium" pitchFamily="50" charset="0"/>
              </a:rPr>
              <a:pPr algn="ctr"/>
              <a:t>‹#›</a:t>
            </a:fld>
            <a:endParaRPr lang="en-GB" sz="900" dirty="0">
              <a:solidFill>
                <a:srgbClr val="FFFFFF"/>
              </a:solidFill>
              <a:latin typeface="Titillium" pitchFamily="50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  <p:custDataLst>
              <p:tags r:id="rId1"/>
            </p:custDataLst>
          </p:nvPr>
        </p:nvSpPr>
        <p:spPr>
          <a:xfrm>
            <a:off x="623395" y="1196980"/>
            <a:ext cx="7920530" cy="43926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/>
            </a:lvl3pPr>
            <a:lvl4pPr>
              <a:defRPr lang="en-GB" dirty="0" smtClean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  <a:br>
              <a:rPr lang="en-GB" sz="2000" dirty="0"/>
            </a:br>
            <a:r>
              <a:rPr lang="en-GB" sz="2000" dirty="0" err="1"/>
              <a:t>asdasdasd</a:t>
            </a:r>
            <a:endParaRPr lang="en-GB" sz="2000" dirty="0"/>
          </a:p>
          <a:p>
            <a:pPr lvl="1">
              <a:buClr>
                <a:schemeClr val="bg2"/>
              </a:buClr>
            </a:pPr>
            <a:r>
              <a:rPr lang="en-GB" sz="2000" dirty="0"/>
              <a:t>Text Here</a:t>
            </a:r>
            <a:br>
              <a:rPr lang="en-GB" sz="2000" dirty="0"/>
            </a:br>
            <a:r>
              <a:rPr lang="en-GB" sz="2000" dirty="0" err="1"/>
              <a:t>asdasdasd</a:t>
            </a:r>
            <a:endParaRPr lang="en-GB" sz="2000" dirty="0"/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  <a:br>
              <a:rPr lang="en-GB" dirty="0"/>
            </a:br>
            <a:r>
              <a:rPr lang="en-GB" dirty="0" err="1"/>
              <a:t>asdasdasd</a:t>
            </a:r>
            <a:endParaRPr lang="en-GB" dirty="0"/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  <a:br>
              <a:rPr lang="en-GB" dirty="0"/>
            </a:br>
            <a:r>
              <a:rPr lang="en-GB" dirty="0" err="1"/>
              <a:t>asasd</a:t>
            </a:r>
            <a:endParaRPr lang="en-GB" dirty="0"/>
          </a:p>
          <a:p>
            <a:pPr lvl="2">
              <a:buClr>
                <a:schemeClr val="bg2"/>
              </a:buClr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940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3 Imag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623391" y="3998829"/>
            <a:ext cx="6193333" cy="1584176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7" y="1196980"/>
            <a:ext cx="6193332" cy="23760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 smtClean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1">
              <a:buClr>
                <a:schemeClr val="bg2"/>
              </a:buClr>
            </a:pPr>
            <a:endParaRPr lang="en-GB" dirty="0"/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7246760" y="1196752"/>
            <a:ext cx="4299960" cy="2376264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10" name="Picture Placeholder 24"/>
          <p:cNvSpPr>
            <a:spLocks noGrp="1"/>
          </p:cNvSpPr>
          <p:nvPr>
            <p:ph type="pic" sz="quarter" idx="20"/>
          </p:nvPr>
        </p:nvSpPr>
        <p:spPr>
          <a:xfrm>
            <a:off x="7248128" y="3996848"/>
            <a:ext cx="4320480" cy="1584176"/>
          </a:xfrm>
          <a:prstGeom prst="round2DiagRect">
            <a:avLst>
              <a:gd name="adj1" fmla="val 0"/>
              <a:gd name="adj2" fmla="val 2085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541719"/>
            <a:ext cx="10944718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683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 3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7248128" y="3573016"/>
            <a:ext cx="4319985" cy="2007670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8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7247268" y="1196752"/>
            <a:ext cx="4320845" cy="1950720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7" y="1196980"/>
            <a:ext cx="6193332" cy="43926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541719"/>
            <a:ext cx="6193330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046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1310" y="33265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Project branding-Flag 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120006" y="1440766"/>
            <a:ext cx="2845716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Supported by:</a:t>
            </a: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1938757" y="0"/>
            <a:ext cx="9208214" cy="6858000"/>
          </a:xfrm>
          <a:custGeom>
            <a:avLst/>
            <a:gdLst>
              <a:gd name="connsiteX0" fmla="*/ 0 w 9208214"/>
              <a:gd name="connsiteY0" fmla="*/ 3451989 h 6858000"/>
              <a:gd name="connsiteX1" fmla="*/ 256911 w 9208214"/>
              <a:gd name="connsiteY1" fmla="*/ 3451989 h 6858000"/>
              <a:gd name="connsiteX2" fmla="*/ 1840424 w 9208214"/>
              <a:gd name="connsiteY2" fmla="*/ 6813426 h 6858000"/>
              <a:gd name="connsiteX3" fmla="*/ 1897147 w 9208214"/>
              <a:gd name="connsiteY3" fmla="*/ 6858000 h 6858000"/>
              <a:gd name="connsiteX4" fmla="*/ 1511414 w 9208214"/>
              <a:gd name="connsiteY4" fmla="*/ 6858000 h 6858000"/>
              <a:gd name="connsiteX5" fmla="*/ 1510364 w 9208214"/>
              <a:gd name="connsiteY5" fmla="*/ 6857092 h 6858000"/>
              <a:gd name="connsiteX6" fmla="*/ 0 w 9208214"/>
              <a:gd name="connsiteY6" fmla="*/ 3451989 h 6858000"/>
              <a:gd name="connsiteX7" fmla="*/ 7276793 w 9208214"/>
              <a:gd name="connsiteY7" fmla="*/ 0 h 6858000"/>
              <a:gd name="connsiteX8" fmla="*/ 7650264 w 9208214"/>
              <a:gd name="connsiteY8" fmla="*/ 0 h 6858000"/>
              <a:gd name="connsiteX9" fmla="*/ 7695823 w 9208214"/>
              <a:gd name="connsiteY9" fmla="*/ 39490 h 6858000"/>
              <a:gd name="connsiteX10" fmla="*/ 9208214 w 9208214"/>
              <a:gd name="connsiteY10" fmla="*/ 3451989 h 6858000"/>
              <a:gd name="connsiteX11" fmla="*/ 7695823 w 9208214"/>
              <a:gd name="connsiteY11" fmla="*/ 6857092 h 6858000"/>
              <a:gd name="connsiteX12" fmla="*/ 7694771 w 9208214"/>
              <a:gd name="connsiteY12" fmla="*/ 6858000 h 6858000"/>
              <a:gd name="connsiteX13" fmla="*/ 7319219 w 9208214"/>
              <a:gd name="connsiteY13" fmla="*/ 6858000 h 6858000"/>
              <a:gd name="connsiteX14" fmla="*/ 7381312 w 9208214"/>
              <a:gd name="connsiteY14" fmla="*/ 6809057 h 6858000"/>
              <a:gd name="connsiteX15" fmla="*/ 8964825 w 9208214"/>
              <a:gd name="connsiteY15" fmla="*/ 3451989 h 6858000"/>
              <a:gd name="connsiteX16" fmla="*/ 7381312 w 9208214"/>
              <a:gd name="connsiteY16" fmla="*/ 8252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208214" h="6858000">
                <a:moveTo>
                  <a:pt x="0" y="3451989"/>
                </a:moveTo>
                <a:cubicBezTo>
                  <a:pt x="0" y="3451989"/>
                  <a:pt x="0" y="3451989"/>
                  <a:pt x="256911" y="3451989"/>
                </a:cubicBezTo>
                <a:cubicBezTo>
                  <a:pt x="256911" y="4806241"/>
                  <a:pt x="872989" y="6014986"/>
                  <a:pt x="1840424" y="6813426"/>
                </a:cubicBezTo>
                <a:lnTo>
                  <a:pt x="1897147" y="6858000"/>
                </a:lnTo>
                <a:lnTo>
                  <a:pt x="1511414" y="6858000"/>
                </a:lnTo>
                <a:lnTo>
                  <a:pt x="1510364" y="6857092"/>
                </a:lnTo>
                <a:cubicBezTo>
                  <a:pt x="583872" y="6016307"/>
                  <a:pt x="0" y="4802859"/>
                  <a:pt x="0" y="3451989"/>
                </a:cubicBezTo>
                <a:close/>
                <a:moveTo>
                  <a:pt x="7276793" y="0"/>
                </a:moveTo>
                <a:lnTo>
                  <a:pt x="7650264" y="0"/>
                </a:lnTo>
                <a:lnTo>
                  <a:pt x="7695823" y="39490"/>
                </a:lnTo>
                <a:cubicBezTo>
                  <a:pt x="8624342" y="883854"/>
                  <a:pt x="9208214" y="2101119"/>
                  <a:pt x="9208214" y="3451989"/>
                </a:cubicBezTo>
                <a:cubicBezTo>
                  <a:pt x="9208214" y="4802859"/>
                  <a:pt x="8624342" y="6016307"/>
                  <a:pt x="7695823" y="6857092"/>
                </a:cubicBezTo>
                <a:lnTo>
                  <a:pt x="7694771" y="6858000"/>
                </a:lnTo>
                <a:lnTo>
                  <a:pt x="7319219" y="6858000"/>
                </a:lnTo>
                <a:lnTo>
                  <a:pt x="7381312" y="6809057"/>
                </a:lnTo>
                <a:cubicBezTo>
                  <a:pt x="8348747" y="6008329"/>
                  <a:pt x="8964825" y="4798632"/>
                  <a:pt x="8964825" y="3451989"/>
                </a:cubicBezTo>
                <a:cubicBezTo>
                  <a:pt x="8964825" y="2097738"/>
                  <a:pt x="8348747" y="884713"/>
                  <a:pt x="7381312" y="825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967942" y="0"/>
            <a:ext cx="6665200" cy="6858000"/>
          </a:xfrm>
          <a:custGeom>
            <a:avLst/>
            <a:gdLst>
              <a:gd name="connsiteX0" fmla="*/ 2610061 w 6665200"/>
              <a:gd name="connsiteY0" fmla="*/ 0 h 6858000"/>
              <a:gd name="connsiteX1" fmla="*/ 4534054 w 6665200"/>
              <a:gd name="connsiteY1" fmla="*/ 0 h 6858000"/>
              <a:gd name="connsiteX2" fmla="*/ 4751819 w 6665200"/>
              <a:gd name="connsiteY2" fmla="*/ 67745 h 6858000"/>
              <a:gd name="connsiteX3" fmla="*/ 6665200 w 6665200"/>
              <a:gd name="connsiteY3" fmla="*/ 1653704 h 6858000"/>
              <a:gd name="connsiteX4" fmla="*/ 6462405 w 6665200"/>
              <a:gd name="connsiteY4" fmla="*/ 1775392 h 6858000"/>
              <a:gd name="connsiteX5" fmla="*/ 3569194 w 6665200"/>
              <a:gd name="connsiteY5" fmla="*/ 112319 h 6858000"/>
              <a:gd name="connsiteX6" fmla="*/ 243355 w 6665200"/>
              <a:gd name="connsiteY6" fmla="*/ 3451986 h 6858000"/>
              <a:gd name="connsiteX7" fmla="*/ 3569194 w 6665200"/>
              <a:gd name="connsiteY7" fmla="*/ 6778133 h 6858000"/>
              <a:gd name="connsiteX8" fmla="*/ 6462405 w 6665200"/>
              <a:gd name="connsiteY8" fmla="*/ 5115059 h 6858000"/>
              <a:gd name="connsiteX9" fmla="*/ 6665200 w 6665200"/>
              <a:gd name="connsiteY9" fmla="*/ 5236748 h 6858000"/>
              <a:gd name="connsiteX10" fmla="*/ 4751819 w 6665200"/>
              <a:gd name="connsiteY10" fmla="*/ 6822706 h 6858000"/>
              <a:gd name="connsiteX11" fmla="*/ 4638367 w 6665200"/>
              <a:gd name="connsiteY11" fmla="*/ 6858000 h 6858000"/>
              <a:gd name="connsiteX12" fmla="*/ 2497192 w 6665200"/>
              <a:gd name="connsiteY12" fmla="*/ 6858000 h 6858000"/>
              <a:gd name="connsiteX13" fmla="*/ 2340920 w 6665200"/>
              <a:gd name="connsiteY13" fmla="*/ 6805210 h 6858000"/>
              <a:gd name="connsiteX14" fmla="*/ 0 w 6665200"/>
              <a:gd name="connsiteY14" fmla="*/ 3451986 h 6858000"/>
              <a:gd name="connsiteX15" fmla="*/ 2506837 w 6665200"/>
              <a:gd name="connsiteY15" fmla="*/ 2928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65200" h="6858000">
                <a:moveTo>
                  <a:pt x="2610061" y="0"/>
                </a:moveTo>
                <a:lnTo>
                  <a:pt x="4534054" y="0"/>
                </a:lnTo>
                <a:lnTo>
                  <a:pt x="4751819" y="67745"/>
                </a:lnTo>
                <a:cubicBezTo>
                  <a:pt x="5566673" y="351153"/>
                  <a:pt x="6246935" y="919349"/>
                  <a:pt x="6665200" y="1653704"/>
                </a:cubicBezTo>
                <a:cubicBezTo>
                  <a:pt x="6665200" y="1653704"/>
                  <a:pt x="6665200" y="1653704"/>
                  <a:pt x="6462405" y="1775392"/>
                </a:cubicBezTo>
                <a:cubicBezTo>
                  <a:pt x="5881059" y="788365"/>
                  <a:pt x="4799485" y="112319"/>
                  <a:pt x="3569194" y="112319"/>
                </a:cubicBezTo>
                <a:cubicBezTo>
                  <a:pt x="1730519" y="112319"/>
                  <a:pt x="243355" y="1613141"/>
                  <a:pt x="243355" y="3451986"/>
                </a:cubicBezTo>
                <a:cubicBezTo>
                  <a:pt x="243355" y="5290831"/>
                  <a:pt x="1730519" y="6778133"/>
                  <a:pt x="3569194" y="6778133"/>
                </a:cubicBezTo>
                <a:cubicBezTo>
                  <a:pt x="4799485" y="6778133"/>
                  <a:pt x="5881059" y="6102087"/>
                  <a:pt x="6462405" y="5115059"/>
                </a:cubicBezTo>
                <a:cubicBezTo>
                  <a:pt x="6462405" y="5115059"/>
                  <a:pt x="6462405" y="5115059"/>
                  <a:pt x="6665200" y="5236748"/>
                </a:cubicBezTo>
                <a:cubicBezTo>
                  <a:pt x="6246935" y="5971103"/>
                  <a:pt x="5566673" y="6539298"/>
                  <a:pt x="4751819" y="6822706"/>
                </a:cubicBezTo>
                <a:lnTo>
                  <a:pt x="4638367" y="6858000"/>
                </a:lnTo>
                <a:lnTo>
                  <a:pt x="2497192" y="6858000"/>
                </a:lnTo>
                <a:lnTo>
                  <a:pt x="2340920" y="6805210"/>
                </a:lnTo>
                <a:cubicBezTo>
                  <a:pt x="973708" y="6305376"/>
                  <a:pt x="0" y="4994216"/>
                  <a:pt x="0" y="3451986"/>
                </a:cubicBezTo>
                <a:cubicBezTo>
                  <a:pt x="0" y="1837081"/>
                  <a:pt x="1053162" y="481028"/>
                  <a:pt x="2506837" y="2928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9" name="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67808" y="2564904"/>
            <a:ext cx="4732164" cy="13150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FAE5EA-DDFA-0142-BE9A-819660BE03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824" y="4581128"/>
            <a:ext cx="5282342" cy="47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9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EMPTY 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414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Logo 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434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LOGO WHIT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6012983"/>
            <a:ext cx="2113052" cy="59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9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307F">
                  <a:alpha val="86000"/>
                </a:srgbClr>
              </a:gs>
              <a:gs pos="100000">
                <a:srgbClr val="00307F">
                  <a:alpha val="0"/>
                </a:srgbClr>
              </a:gs>
            </a:gsLst>
            <a:lin ang="4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LOGO WHIT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6012983"/>
            <a:ext cx="2113052" cy="59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TAL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0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949399" y="-1470410"/>
            <a:ext cx="6992007" cy="699168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15" name="Image_Border"/>
          <p:cNvSpPr/>
          <p:nvPr userDrawn="1"/>
        </p:nvSpPr>
        <p:spPr>
          <a:xfrm>
            <a:off x="5447928" y="-1971600"/>
            <a:ext cx="7994948" cy="7994060"/>
          </a:xfrm>
          <a:prstGeom prst="donut">
            <a:avLst>
              <a:gd name="adj" fmla="val 3102"/>
            </a:avLst>
          </a:prstGeom>
          <a:solidFill>
            <a:srgbClr val="58595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rgbClr val="333333"/>
              </a:solidFill>
            </a:endParaRPr>
          </a:p>
        </p:txBody>
      </p:sp>
      <p:sp>
        <p:nvSpPr>
          <p:cNvPr id="9" name="FooterText Manuell"/>
          <p:cNvSpPr>
            <a:spLocks noGrp="1"/>
          </p:cNvSpPr>
          <p:nvPr>
            <p:ph type="body" sz="quarter" idx="13" hasCustomPrompt="1"/>
          </p:nvPr>
        </p:nvSpPr>
        <p:spPr>
          <a:xfrm>
            <a:off x="8832304" y="6131808"/>
            <a:ext cx="2862515" cy="391842"/>
          </a:xfrm>
          <a:prstGeom prst="rect">
            <a:avLst/>
          </a:prstGeom>
        </p:spPr>
        <p:txBody>
          <a:bodyPr lIns="0" rIns="0"/>
          <a:lstStyle>
            <a:lvl1pPr marL="0" indent="0" algn="r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479425" y="4149080"/>
            <a:ext cx="4704523" cy="5040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defRPr kumimoji="0" sz="3000" b="0" i="0" u="none" baseline="0">
                <a:solidFill>
                  <a:srgbClr val="034EA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234BE5-D896-7440-8F24-3245FE18A9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272" y="6054072"/>
            <a:ext cx="4728532" cy="42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4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838" userDrawn="1">
          <p15:clr>
            <a:srgbClr val="FBAE40"/>
          </p15:clr>
        </p15:guide>
        <p15:guide id="2" orient="horz" pos="397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614074" y="1484784"/>
            <a:ext cx="6992007" cy="699168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15" name="Image_Border"/>
          <p:cNvSpPr/>
          <p:nvPr userDrawn="1"/>
        </p:nvSpPr>
        <p:spPr>
          <a:xfrm>
            <a:off x="6112603" y="983594"/>
            <a:ext cx="7994948" cy="7994060"/>
          </a:xfrm>
          <a:prstGeom prst="donut">
            <a:avLst>
              <a:gd name="adj" fmla="val 3102"/>
            </a:avLst>
          </a:prstGeom>
          <a:solidFill>
            <a:srgbClr val="58595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rgbClr val="333333"/>
              </a:solidFill>
            </a:endParaRPr>
          </a:p>
        </p:txBody>
      </p:sp>
      <p:sp>
        <p:nvSpPr>
          <p:cNvPr id="9" name="FooterText Manuell"/>
          <p:cNvSpPr>
            <a:spLocks noGrp="1"/>
          </p:cNvSpPr>
          <p:nvPr>
            <p:ph type="body" sz="quarter" idx="13" hasCustomPrompt="1"/>
          </p:nvPr>
        </p:nvSpPr>
        <p:spPr>
          <a:xfrm>
            <a:off x="480307" y="4077072"/>
            <a:ext cx="4679589" cy="432048"/>
          </a:xfrm>
          <a:prstGeom prst="rect">
            <a:avLst/>
          </a:prstGeom>
        </p:spPr>
        <p:txBody>
          <a:bodyPr lIns="0" rIns="0"/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479425" y="3429000"/>
            <a:ext cx="4704523" cy="5040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defRPr kumimoji="0" sz="3000" b="0" i="0" u="none" baseline="0">
                <a:solidFill>
                  <a:srgbClr val="034EA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6022460"/>
            <a:ext cx="2448223" cy="31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9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838">
          <p15:clr>
            <a:srgbClr val="FBAE40"/>
          </p15:clr>
        </p15:guide>
        <p15:guide id="2" orient="horz" pos="397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Wid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6" y="1196980"/>
            <a:ext cx="10944717" cy="43926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 smtClean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0">
              <a:buClr>
                <a:schemeClr val="bg2"/>
              </a:buClr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9"/>
          </p:nvPr>
        </p:nvSpPr>
        <p:spPr>
          <a:xfrm>
            <a:off x="9432235" y="6144315"/>
            <a:ext cx="2743200" cy="365125"/>
          </a:xfrm>
          <a:prstGeom prst="rect">
            <a:avLst/>
          </a:prstGeom>
        </p:spPr>
        <p:txBody>
          <a:bodyPr/>
          <a:lstStyle/>
          <a:p>
            <a:fld id="{CEF3A036-06B3-4C92-B0F0-5AE41EC14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891361" y="1985974"/>
            <a:ext cx="6992007" cy="699168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15" name="Image_Border"/>
          <p:cNvSpPr/>
          <p:nvPr userDrawn="1"/>
        </p:nvSpPr>
        <p:spPr>
          <a:xfrm>
            <a:off x="-1392832" y="1484784"/>
            <a:ext cx="7994948" cy="7994060"/>
          </a:xfrm>
          <a:prstGeom prst="donut">
            <a:avLst>
              <a:gd name="adj" fmla="val 3102"/>
            </a:avLst>
          </a:prstGeom>
          <a:solidFill>
            <a:srgbClr val="58595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rgbClr val="333333"/>
              </a:solidFill>
            </a:endParaRPr>
          </a:p>
        </p:txBody>
      </p:sp>
      <p:sp>
        <p:nvSpPr>
          <p:cNvPr id="9" name="FooterText Manuell"/>
          <p:cNvSpPr>
            <a:spLocks noGrp="1"/>
          </p:cNvSpPr>
          <p:nvPr>
            <p:ph type="body" sz="quarter" idx="13" hasCustomPrompt="1"/>
          </p:nvPr>
        </p:nvSpPr>
        <p:spPr>
          <a:xfrm>
            <a:off x="7020617" y="4941168"/>
            <a:ext cx="4679589" cy="432048"/>
          </a:xfrm>
          <a:prstGeom prst="rect">
            <a:avLst/>
          </a:prstGeom>
        </p:spPr>
        <p:txBody>
          <a:bodyPr lIns="0" rIns="0"/>
          <a:lstStyle>
            <a:lvl1pPr marL="0" indent="0" algn="l">
              <a:spcBef>
                <a:spcPts val="0"/>
              </a:spcBef>
              <a:buNone/>
              <a:defRPr sz="1200"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lvl="0"/>
            <a:r>
              <a:rPr lang="en-GB" dirty="0"/>
              <a:t>Speaker | Location | Date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7019736" y="4293096"/>
            <a:ext cx="4692840" cy="5040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defRPr kumimoji="0" sz="3000" b="0" i="0" u="none" baseline="0">
                <a:solidFill>
                  <a:srgbClr val="034EA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6320" y="836712"/>
            <a:ext cx="2448223" cy="31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9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838">
          <p15:clr>
            <a:srgbClr val="FBAE40"/>
          </p15:clr>
        </p15:guide>
        <p15:guide id="2" orient="horz" pos="397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7968208" y="1196752"/>
            <a:ext cx="3600401" cy="4392836"/>
          </a:xfrm>
          <a:prstGeom prst="round2DiagRect">
            <a:avLst>
              <a:gd name="adj1" fmla="val 12259"/>
              <a:gd name="adj2" fmla="val 0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23396" y="1196980"/>
            <a:ext cx="6912467" cy="439309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6" y="541719"/>
            <a:ext cx="6912468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727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4511824" y="1196974"/>
            <a:ext cx="3312369" cy="4392613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8256240" y="1196974"/>
            <a:ext cx="3312369" cy="4392613"/>
          </a:xfrm>
          <a:prstGeom prst="round2DiagRect">
            <a:avLst>
              <a:gd name="adj1" fmla="val 0"/>
              <a:gd name="adj2" fmla="val 1848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23397" y="1196980"/>
            <a:ext cx="3456383" cy="43930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541719"/>
            <a:ext cx="10944718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59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47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23888" y="981075"/>
            <a:ext cx="3887787" cy="4968205"/>
          </a:xfrm>
          <a:prstGeom prst="round2DiagRect">
            <a:avLst/>
          </a:prstGeom>
          <a:solidFill>
            <a:schemeClr val="bg1">
              <a:alpha val="83000"/>
            </a:schemeClr>
          </a:solidFill>
          <a:ln/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US" smtClean="0">
                <a:solidFill>
                  <a:schemeClr val="tx1"/>
                </a:solidFill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buClr>
                <a:schemeClr val="bg2"/>
              </a:buClr>
            </a:pPr>
            <a:r>
              <a:rPr lang="en-US"/>
              <a:t>Click to edit Master text styles</a:t>
            </a:r>
          </a:p>
          <a:p>
            <a:pPr lvl="1">
              <a:buClr>
                <a:schemeClr val="bg2"/>
              </a:buClr>
            </a:pPr>
            <a:r>
              <a:rPr lang="en-US"/>
              <a:t>Second level</a:t>
            </a:r>
          </a:p>
          <a:p>
            <a:pPr lvl="2">
              <a:buClr>
                <a:schemeClr val="bg2"/>
              </a:buClr>
            </a:pPr>
            <a:r>
              <a:rPr lang="en-US"/>
              <a:t>Third level</a:t>
            </a:r>
          </a:p>
          <a:p>
            <a:pPr lvl="3">
              <a:buClr>
                <a:schemeClr val="bg2"/>
              </a:buClr>
            </a:pPr>
            <a:r>
              <a:rPr lang="en-US"/>
              <a:t>Fourth level</a:t>
            </a:r>
          </a:p>
          <a:p>
            <a:pPr lvl="4">
              <a:buClr>
                <a:schemeClr val="bg2"/>
              </a:buClr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7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 3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248128" y="1196632"/>
            <a:ext cx="1944216" cy="2232393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7248128" y="3861391"/>
            <a:ext cx="4320483" cy="1728197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28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9624392" y="1196607"/>
            <a:ext cx="1944216" cy="2232393"/>
          </a:xfrm>
          <a:prstGeom prst="round2DiagRect">
            <a:avLst>
              <a:gd name="adj1" fmla="val 0"/>
              <a:gd name="adj2" fmla="val 18487"/>
            </a:avLst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7" y="1196980"/>
            <a:ext cx="6192683" cy="43926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541719"/>
            <a:ext cx="10944718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39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623888" y="476672"/>
            <a:ext cx="10944720" cy="1584176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23395" y="2924944"/>
            <a:ext cx="10945215" cy="24487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3pPr>
              <a:defRPr lang="en-GB" dirty="0" smtClean="0"/>
            </a:lvl3pPr>
            <a:lvl4pPr>
              <a:defRPr lang="en-GB" dirty="0" smtClean="0"/>
            </a:lvl4pPr>
            <a:lvl5pPr>
              <a:defRPr lang="en-GB" dirty="0"/>
            </a:lvl5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4"/>
            <a:r>
              <a:rPr lang="en-GB" dirty="0"/>
              <a:t>Text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2276872"/>
            <a:ext cx="10944718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697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andscaper &amp;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623392" y="4005064"/>
            <a:ext cx="10945216" cy="1584523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3397" y="1196980"/>
            <a:ext cx="6193328" cy="237604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>
            <a:lvl1pPr>
              <a:defRPr lang="en-GB" dirty="0" smtClean="0">
                <a:solidFill>
                  <a:schemeClr val="tx1"/>
                </a:solidFill>
              </a:defRPr>
            </a:lvl1pPr>
            <a:lvl2pPr>
              <a:defRPr lang="en-GB" dirty="0" smtClean="0"/>
            </a:lvl2pPr>
            <a:lvl3pPr>
              <a:defRPr lang="en-GB" dirty="0" smtClean="0"/>
            </a:lvl3pPr>
            <a:lvl4pPr>
              <a:defRPr lang="en-GB" dirty="0"/>
            </a:lvl4pPr>
          </a:lstStyle>
          <a:p>
            <a:pPr lvl="0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1">
              <a:buClr>
                <a:schemeClr val="bg2"/>
              </a:buClr>
            </a:pPr>
            <a:r>
              <a:rPr lang="en-GB" sz="2000" dirty="0"/>
              <a:t>Text Here</a:t>
            </a:r>
          </a:p>
          <a:p>
            <a:pPr lvl="2">
              <a:buClr>
                <a:schemeClr val="bg2"/>
              </a:buClr>
            </a:pPr>
            <a:r>
              <a:rPr lang="en-GB" dirty="0"/>
              <a:t>Text Here</a:t>
            </a:r>
          </a:p>
          <a:p>
            <a:pPr lvl="3">
              <a:buClr>
                <a:schemeClr val="bg2"/>
              </a:buClr>
            </a:pPr>
            <a:r>
              <a:rPr lang="en-GB" dirty="0"/>
              <a:t>Text Here</a:t>
            </a:r>
          </a:p>
        </p:txBody>
      </p:sp>
      <p:sp>
        <p:nvSpPr>
          <p:cNvPr id="9" name="Picture Placeholder 24"/>
          <p:cNvSpPr>
            <a:spLocks noGrp="1"/>
          </p:cNvSpPr>
          <p:nvPr>
            <p:ph type="pic" sz="quarter" idx="19"/>
          </p:nvPr>
        </p:nvSpPr>
        <p:spPr>
          <a:xfrm>
            <a:off x="7248127" y="1196752"/>
            <a:ext cx="4319985" cy="2376264"/>
          </a:xfrm>
          <a:prstGeom prst="round2Diag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5" y="541719"/>
            <a:ext cx="10944718" cy="4320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384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0338" y="5973854"/>
            <a:ext cx="1969890" cy="547413"/>
          </a:xfrm>
          <a:prstGeom prst="rect">
            <a:avLst/>
          </a:prstGeom>
        </p:spPr>
      </p:pic>
      <p:sp>
        <p:nvSpPr>
          <p:cNvPr id="333" name="Title Placeholder 332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 bwMode="auto">
          <a:xfrm>
            <a:off x="623395" y="541719"/>
            <a:ext cx="7920530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8" name="Rectangle 327">
            <a:hlinkClick r:id="" action="ppaction://noaction"/>
          </p:cNvPr>
          <p:cNvSpPr/>
          <p:nvPr userDrawn="1"/>
        </p:nvSpPr>
        <p:spPr>
          <a:xfrm>
            <a:off x="11568113" y="6308725"/>
            <a:ext cx="623887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Text Placeholder 335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 bwMode="auto">
          <a:xfrm>
            <a:off x="623395" y="1196980"/>
            <a:ext cx="7920530" cy="439260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74F745-271E-0845-9997-0A8DD4693A39}"/>
              </a:ext>
            </a:extLst>
          </p:cNvPr>
          <p:cNvSpPr txBox="1"/>
          <p:nvPr userDrawn="1"/>
        </p:nvSpPr>
        <p:spPr>
          <a:xfrm>
            <a:off x="8328248" y="606289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Supported by:</a:t>
            </a:r>
          </a:p>
        </p:txBody>
      </p:sp>
    </p:spTree>
    <p:extLst>
      <p:ext uri="{BB962C8B-B14F-4D97-AF65-F5344CB8AC3E}">
        <p14:creationId xmlns:p14="http://schemas.microsoft.com/office/powerpoint/2010/main" val="117287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49" r:id="rId6"/>
    <p:sldLayoutId id="2147483803" r:id="rId7"/>
    <p:sldLayoutId id="2147483802" r:id="rId8"/>
    <p:sldLayoutId id="2147483804" r:id="rId9"/>
    <p:sldLayoutId id="2147483805" r:id="rId10"/>
    <p:sldLayoutId id="2147483806" r:id="rId11"/>
    <p:sldLayoutId id="2147483807" r:id="rId12"/>
    <p:sldLayoutId id="2147483833" r:id="rId13"/>
    <p:sldLayoutId id="2147483838" r:id="rId14"/>
    <p:sldLayoutId id="2147483850" r:id="rId15"/>
    <p:sldLayoutId id="2147483851" r:id="rId16"/>
    <p:sldLayoutId id="214748385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None/>
        <a:defRPr kumimoji="0" sz="3000" b="0" i="0" u="none" kern="1200" baseline="0">
          <a:solidFill>
            <a:srgbClr val="6BB745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95000"/>
        </a:lnSpc>
        <a:spcBef>
          <a:spcPts val="500"/>
        </a:spcBef>
        <a:spcAft>
          <a:spcPts val="500"/>
        </a:spcAft>
        <a:buClr>
          <a:srgbClr val="6BB745"/>
        </a:buClr>
        <a:buSzPct val="100000"/>
        <a:buFont typeface="Arial" pitchFamily="34" charset="0"/>
        <a:buChar char="•"/>
        <a:defRPr kumimoji="0" sz="2000" b="0" i="0" u="none" kern="1200" baseline="0">
          <a:solidFill>
            <a:srgbClr val="333333"/>
          </a:solidFill>
          <a:latin typeface="Calibri" panose="020F0502020204030204" pitchFamily="34" charset="0"/>
          <a:ea typeface="+mn-ea"/>
          <a:cs typeface="+mn-cs"/>
        </a:defRPr>
      </a:lvl1pPr>
      <a:lvl2pPr marL="648000" indent="-180000" algn="l" defTabSz="914400" rtl="0" eaLnBrk="1" latinLnBrk="0" hangingPunct="1">
        <a:lnSpc>
          <a:spcPct val="95000"/>
        </a:lnSpc>
        <a:spcBef>
          <a:spcPts val="500"/>
        </a:spcBef>
        <a:spcAft>
          <a:spcPts val="500"/>
        </a:spcAft>
        <a:buClr>
          <a:srgbClr val="6BB745"/>
        </a:buClr>
        <a:buSzPct val="100000"/>
        <a:buFont typeface="Arial" pitchFamily="34" charset="0"/>
        <a:buChar char="•"/>
        <a:defRPr kumimoji="0" sz="2000" b="0" i="0" u="none" kern="1200" baseline="0">
          <a:solidFill>
            <a:srgbClr val="333333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180000" algn="l" defTabSz="914400" rtl="0" eaLnBrk="1" latinLnBrk="0" hangingPunct="1">
        <a:lnSpc>
          <a:spcPct val="95000"/>
        </a:lnSpc>
        <a:spcBef>
          <a:spcPts val="500"/>
        </a:spcBef>
        <a:spcAft>
          <a:spcPts val="500"/>
        </a:spcAft>
        <a:buClr>
          <a:srgbClr val="6BB745"/>
        </a:buClr>
        <a:buSzPct val="100000"/>
        <a:buFont typeface="Arial" pitchFamily="34" charset="0"/>
        <a:buChar char="•"/>
        <a:defRPr kumimoji="0" sz="2000" b="0" i="0" u="none" kern="1200" baseline="0">
          <a:solidFill>
            <a:srgbClr val="333333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180000" algn="l" defTabSz="914400" rtl="0" eaLnBrk="1" latinLnBrk="0" hangingPunct="1">
        <a:lnSpc>
          <a:spcPct val="95000"/>
        </a:lnSpc>
        <a:spcBef>
          <a:spcPts val="500"/>
        </a:spcBef>
        <a:spcAft>
          <a:spcPts val="500"/>
        </a:spcAft>
        <a:buClr>
          <a:srgbClr val="6BB745"/>
        </a:buClr>
        <a:buSzPct val="100000"/>
        <a:buFont typeface="Arial" pitchFamily="34" charset="0"/>
        <a:buChar char="•"/>
        <a:defRPr kumimoji="0" sz="2000" b="0" i="0" u="none" kern="1200" baseline="0">
          <a:solidFill>
            <a:srgbClr val="333333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5000"/>
        </a:lnSpc>
        <a:spcBef>
          <a:spcPts val="500"/>
        </a:spcBef>
        <a:spcAft>
          <a:spcPts val="50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orient="horz" pos="346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orient="horz" pos="754" userDrawn="1">
          <p15:clr>
            <a:srgbClr val="F26B43"/>
          </p15:clr>
        </p15:guide>
        <p15:guide id="6" orient="horz" pos="618" userDrawn="1">
          <p15:clr>
            <a:srgbClr val="F26B43"/>
          </p15:clr>
        </p15:guide>
        <p15:guide id="7" pos="4294" userDrawn="1">
          <p15:clr>
            <a:srgbClr val="F26B43"/>
          </p15:clr>
        </p15:guide>
        <p15:guide id="8" pos="4747" userDrawn="1">
          <p15:clr>
            <a:srgbClr val="F26B43"/>
          </p15:clr>
        </p15:guide>
        <p15:guide id="9" pos="5382" userDrawn="1">
          <p15:clr>
            <a:srgbClr val="F26B43"/>
          </p15:clr>
        </p15:guide>
        <p15:guide id="10" orient="horz" pos="352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290" y="404664"/>
            <a:ext cx="2769963" cy="769746"/>
          </a:xfrm>
          <a:prstGeom prst="rect">
            <a:avLst/>
          </a:prstGeom>
        </p:spPr>
      </p:pic>
      <p:sp>
        <p:nvSpPr>
          <p:cNvPr id="329" name="Rectangle 328">
            <a:hlinkClick r:id="" action="ppaction://noaction"/>
          </p:cNvPr>
          <p:cNvSpPr/>
          <p:nvPr userDrawn="1"/>
        </p:nvSpPr>
        <p:spPr>
          <a:xfrm>
            <a:off x="11568113" y="6308725"/>
            <a:ext cx="623887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6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44" r:id="rId2"/>
    <p:sldLayoutId id="2147483845" r:id="rId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3" orient="horz" pos="2160" userDrawn="1">
          <p15:clr>
            <a:srgbClr val="F26B43"/>
          </p15:clr>
        </p15:guide>
        <p15:guide id="4" orient="horz" pos="3838" userDrawn="1">
          <p15:clr>
            <a:srgbClr val="F26B43"/>
          </p15:clr>
        </p15:guide>
        <p15:guide id="5" pos="7378" userDrawn="1">
          <p15:clr>
            <a:srgbClr val="F26B43"/>
          </p15:clr>
        </p15:guide>
        <p15:guide id="6" orient="horz" pos="4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emf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15.sv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bettergeoedu.com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hyperlink" Target="https://www.youtube.com/watch?v=DQcUIkYaWIE" TargetMode="Externa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emf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emf"/><Relationship Id="rId5" Type="http://schemas.openxmlformats.org/officeDocument/2006/relationships/image" Target="../media/image24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677CC86-BC70-8A43-8026-F1F91CAAA9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4155" y="-1539552"/>
            <a:ext cx="6991680" cy="699168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0A3C0B-3CAD-7D4B-A6C1-DFEC31F696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Available on www.bettergeoedu.com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F5BF8FEF-71DA-0F4A-8288-3C605770B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95" y="2852937"/>
            <a:ext cx="5481496" cy="720080"/>
          </a:xfrm>
        </p:spPr>
        <p:txBody>
          <a:bodyPr/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BETTERGEO </a:t>
            </a:r>
            <a:r>
              <a:rPr lang="sl-SI" sz="4000" b="1" dirty="0">
                <a:latin typeface="Arial" panose="020B0604020202020204" pitchFamily="34" charset="0"/>
                <a:cs typeface="Arial" panose="020B0604020202020204" pitchFamily="34" charset="0"/>
              </a:rPr>
              <a:t>HUNT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F09B3C92-94CB-430F-92DA-2196B27EA879}"/>
              </a:ext>
            </a:extLst>
          </p:cNvPr>
          <p:cNvSpPr txBox="1">
            <a:spLocks/>
          </p:cNvSpPr>
          <p:nvPr/>
        </p:nvSpPr>
        <p:spPr bwMode="auto">
          <a:xfrm>
            <a:off x="468511" y="4293096"/>
            <a:ext cx="6264696" cy="50405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034EA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Teach about Raw Materials with Minecraft </a:t>
            </a:r>
          </a:p>
        </p:txBody>
      </p:sp>
      <p:cxnSp>
        <p:nvCxnSpPr>
          <p:cNvPr id="3" name="Raven povezovalnik 2">
            <a:extLst>
              <a:ext uri="{FF2B5EF4-FFF2-40B4-BE49-F238E27FC236}">
                <a16:creationId xmlns:a16="http://schemas.microsoft.com/office/drawing/2014/main" id="{50974A73-0C78-476E-985B-BA0446336465}"/>
              </a:ext>
            </a:extLst>
          </p:cNvPr>
          <p:cNvCxnSpPr/>
          <p:nvPr/>
        </p:nvCxnSpPr>
        <p:spPr>
          <a:xfrm>
            <a:off x="468511" y="3933056"/>
            <a:ext cx="4331345" cy="0"/>
          </a:xfrm>
          <a:prstGeom prst="line">
            <a:avLst/>
          </a:prstGeom>
          <a:ln>
            <a:solidFill>
              <a:srgbClr val="0030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B10576DA-9D3B-49E5-BB61-9FEA1B9386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0599" y="404664"/>
            <a:ext cx="1553313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9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>
            <a:extLst>
              <a:ext uri="{FF2B5EF4-FFF2-40B4-BE49-F238E27FC236}">
                <a16:creationId xmlns:a16="http://schemas.microsoft.com/office/drawing/2014/main" id="{71489B58-534B-4452-8761-637C67B8F794}"/>
              </a:ext>
            </a:extLst>
          </p:cNvPr>
          <p:cNvSpPr/>
          <p:nvPr/>
        </p:nvSpPr>
        <p:spPr>
          <a:xfrm>
            <a:off x="0" y="-27384"/>
            <a:ext cx="12192000" cy="1189995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9" name="Slika 8" descr="Slika, ki vsebuje besede risba&#10;&#10;Opis je samodejno ustvarjen">
            <a:extLst>
              <a:ext uri="{FF2B5EF4-FFF2-40B4-BE49-F238E27FC236}">
                <a16:creationId xmlns:a16="http://schemas.microsoft.com/office/drawing/2014/main" id="{7626A69A-B25A-4663-807A-C1D0C2F6572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4392" y="243255"/>
            <a:ext cx="2147673" cy="597083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211F4ED6-E8B6-4378-8A25-527255212F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58" y="124390"/>
            <a:ext cx="1628775" cy="96202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F4B9DC5-FC63-4A56-BF8C-D26448AFA1F7}"/>
              </a:ext>
            </a:extLst>
          </p:cNvPr>
          <p:cNvSpPr/>
          <p:nvPr/>
        </p:nvSpPr>
        <p:spPr>
          <a:xfrm>
            <a:off x="8112224" y="6039038"/>
            <a:ext cx="1728192" cy="630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9702E77B-AABD-44F5-9944-8F2E4C9D584F}"/>
              </a:ext>
            </a:extLst>
          </p:cNvPr>
          <p:cNvSpPr txBox="1">
            <a:spLocks/>
          </p:cNvSpPr>
          <p:nvPr/>
        </p:nvSpPr>
        <p:spPr bwMode="auto">
          <a:xfrm>
            <a:off x="2669705" y="325773"/>
            <a:ext cx="6852591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MAP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3CB4417-5B27-48FE-914A-14BA1DBF3EC6}"/>
              </a:ext>
            </a:extLst>
          </p:cNvPr>
          <p:cNvSpPr txBox="1">
            <a:spLocks/>
          </p:cNvSpPr>
          <p:nvPr/>
        </p:nvSpPr>
        <p:spPr>
          <a:xfrm>
            <a:off x="767408" y="1628799"/>
            <a:ext cx="10945216" cy="4765013"/>
          </a:xfrm>
          <a:prstGeom prst="rect">
            <a:avLst/>
          </a:prstGeom>
        </p:spPr>
        <p:txBody>
          <a:bodyPr/>
          <a:lstStyle>
            <a:lvl1pPr marL="177800" indent="-1778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48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Maps can also be a great help in orienteering. What is a map?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map is a scaled-down and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simplified view of the Earth's surface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a flat surface.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maps, charts and sketches are oriented so, that there is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NORTH at the top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map. Therefore, we can see on a map which country or place lies north, south, east, or west of our standpoint.</a:t>
            </a: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en-US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MAP must contain:</a:t>
            </a:r>
          </a:p>
          <a:p>
            <a:pPr>
              <a:buClr>
                <a:srgbClr val="031241"/>
              </a:buClr>
            </a:pP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pPr>
              <a:buClr>
                <a:srgbClr val="031241"/>
              </a:buClr>
            </a:pP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</a:t>
            </a:r>
          </a:p>
          <a:p>
            <a:pPr>
              <a:buClr>
                <a:srgbClr val="031241"/>
              </a:buClr>
            </a:pP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</a:p>
          <a:p>
            <a:pPr>
              <a:buClr>
                <a:srgbClr val="031241"/>
              </a:buClr>
            </a:pP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MARKED DIRECTIONS OF THE SKY</a:t>
            </a:r>
          </a:p>
          <a:p>
            <a:pPr>
              <a:buClr>
                <a:srgbClr val="031241"/>
              </a:buClr>
            </a:pPr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/ YEAR OF ISSUE</a:t>
            </a: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EF50E2F9-17D8-4C55-8EE3-7A9965144D56}"/>
              </a:ext>
            </a:extLst>
          </p:cNvPr>
          <p:cNvSpPr/>
          <p:nvPr/>
        </p:nvSpPr>
        <p:spPr>
          <a:xfrm>
            <a:off x="8328248" y="5949280"/>
            <a:ext cx="3809483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25E8EB2-9BB2-47D9-9C0B-43AD813729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8068" y="3573936"/>
            <a:ext cx="2808312" cy="2757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5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>
            <a:extLst>
              <a:ext uri="{FF2B5EF4-FFF2-40B4-BE49-F238E27FC236}">
                <a16:creationId xmlns:a16="http://schemas.microsoft.com/office/drawing/2014/main" id="{EBA61045-FEA5-47A4-8972-F8537D43D12D}"/>
              </a:ext>
            </a:extLst>
          </p:cNvPr>
          <p:cNvSpPr/>
          <p:nvPr/>
        </p:nvSpPr>
        <p:spPr>
          <a:xfrm>
            <a:off x="0" y="-27384"/>
            <a:ext cx="12192000" cy="1189995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6" name="Slika 5" descr="Slika, ki vsebuje besede risba&#10;&#10;Opis je samodejno ustvarjen">
            <a:extLst>
              <a:ext uri="{FF2B5EF4-FFF2-40B4-BE49-F238E27FC236}">
                <a16:creationId xmlns:a16="http://schemas.microsoft.com/office/drawing/2014/main" id="{5686CB6A-4E94-45B3-8C7C-A389958FAB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4392" y="243255"/>
            <a:ext cx="2147673" cy="59708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1DC5C6C4-9618-4F99-B766-7369F3F6C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58" y="124390"/>
            <a:ext cx="1628775" cy="96202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F4B9DC5-FC63-4A56-BF8C-D26448AFA1F7}"/>
              </a:ext>
            </a:extLst>
          </p:cNvPr>
          <p:cNvSpPr/>
          <p:nvPr/>
        </p:nvSpPr>
        <p:spPr>
          <a:xfrm>
            <a:off x="8112224" y="6039038"/>
            <a:ext cx="1728192" cy="630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9702E77B-AABD-44F5-9944-8F2E4C9D584F}"/>
              </a:ext>
            </a:extLst>
          </p:cNvPr>
          <p:cNvSpPr txBox="1">
            <a:spLocks/>
          </p:cNvSpPr>
          <p:nvPr/>
        </p:nvSpPr>
        <p:spPr bwMode="auto">
          <a:xfrm>
            <a:off x="1101380" y="333555"/>
            <a:ext cx="9156847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200" b="1" i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ORIENTATION IN MINECRAFT - BETTERGEO HUNT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3CB4417-5B27-48FE-914A-14BA1DBF3EC6}"/>
              </a:ext>
            </a:extLst>
          </p:cNvPr>
          <p:cNvSpPr txBox="1">
            <a:spLocks/>
          </p:cNvSpPr>
          <p:nvPr/>
        </p:nvSpPr>
        <p:spPr>
          <a:xfrm>
            <a:off x="551384" y="1542370"/>
            <a:ext cx="5256584" cy="401064"/>
          </a:xfrm>
          <a:prstGeom prst="rect">
            <a:avLst/>
          </a:prstGeom>
        </p:spPr>
        <p:txBody>
          <a:bodyPr/>
          <a:lstStyle>
            <a:lvl1pPr marL="177800" indent="-1778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48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307F"/>
              </a:buClr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the map contain all the components?</a:t>
            </a: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0D99AE0F-1046-4442-975B-4B269BE9D14C}"/>
              </a:ext>
            </a:extLst>
          </p:cNvPr>
          <p:cNvSpPr/>
          <p:nvPr/>
        </p:nvSpPr>
        <p:spPr>
          <a:xfrm>
            <a:off x="8328248" y="5949280"/>
            <a:ext cx="3809483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CB28D51-3F23-4809-8A9F-EAE8F4D3CEBA}"/>
              </a:ext>
            </a:extLst>
          </p:cNvPr>
          <p:cNvSpPr txBox="1">
            <a:spLocks/>
          </p:cNvSpPr>
          <p:nvPr/>
        </p:nvSpPr>
        <p:spPr>
          <a:xfrm>
            <a:off x="6096000" y="2276872"/>
            <a:ext cx="5452902" cy="2863829"/>
          </a:xfrm>
          <a:prstGeom prst="rect">
            <a:avLst/>
          </a:prstGeom>
        </p:spPr>
        <p:txBody>
          <a:bodyPr/>
          <a:lstStyle>
            <a:lvl1pPr marL="177800" indent="-1778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48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INSTRUCTIONS:</a:t>
            </a:r>
          </a:p>
          <a:p>
            <a:pPr>
              <a:buClr>
                <a:srgbClr val="034EA2"/>
              </a:buClr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a good look at the worksheet.</a:t>
            </a:r>
          </a:p>
          <a:p>
            <a:pPr>
              <a:buClr>
                <a:srgbClr val="034EA2"/>
              </a:buClr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all the points in the ready 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BetterGeo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world as you see them on the map. Help yourself with the acquired knowledge of orientation and the compass.</a:t>
            </a:r>
          </a:p>
          <a:p>
            <a:pPr>
              <a:buClr>
                <a:srgbClr val="034EA2"/>
              </a:buClr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the instructions at each point! In the end, you will answer three questions related to points and find the treasure!</a:t>
            </a:r>
            <a:endParaRPr lang="sl-SI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2ED1CBA-23AE-42A2-9CAF-280314CCC0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794" y="1961529"/>
            <a:ext cx="5143258" cy="463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4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avokotnik 19">
            <a:extLst>
              <a:ext uri="{FF2B5EF4-FFF2-40B4-BE49-F238E27FC236}">
                <a16:creationId xmlns:a16="http://schemas.microsoft.com/office/drawing/2014/main" id="{7EB11FC4-EBDB-4382-8FDE-464EA9BC1AC5}"/>
              </a:ext>
            </a:extLst>
          </p:cNvPr>
          <p:cNvSpPr/>
          <p:nvPr/>
        </p:nvSpPr>
        <p:spPr>
          <a:xfrm>
            <a:off x="0" y="-27384"/>
            <a:ext cx="12192000" cy="1189995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4B9DC5-FC63-4A56-BF8C-D26448AFA1F7}"/>
              </a:ext>
            </a:extLst>
          </p:cNvPr>
          <p:cNvSpPr/>
          <p:nvPr/>
        </p:nvSpPr>
        <p:spPr>
          <a:xfrm>
            <a:off x="8328248" y="5949280"/>
            <a:ext cx="3809483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8" name="Grafika 17">
            <a:extLst>
              <a:ext uri="{FF2B5EF4-FFF2-40B4-BE49-F238E27FC236}">
                <a16:creationId xmlns:a16="http://schemas.microsoft.com/office/drawing/2014/main" id="{D00DE6A5-22E2-4112-BDFA-4936BC7C6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69470" y="1484784"/>
            <a:ext cx="7914962" cy="5118835"/>
          </a:xfrm>
          <a:prstGeom prst="rect">
            <a:avLst/>
          </a:prstGeom>
        </p:spPr>
      </p:pic>
      <p:sp>
        <p:nvSpPr>
          <p:cNvPr id="25" name="Title 4">
            <a:extLst>
              <a:ext uri="{FF2B5EF4-FFF2-40B4-BE49-F238E27FC236}">
                <a16:creationId xmlns:a16="http://schemas.microsoft.com/office/drawing/2014/main" id="{65953B43-8670-4F58-9CA6-676F8A8B886F}"/>
              </a:ext>
            </a:extLst>
          </p:cNvPr>
          <p:cNvSpPr txBox="1">
            <a:spLocks/>
          </p:cNvSpPr>
          <p:nvPr/>
        </p:nvSpPr>
        <p:spPr bwMode="auto">
          <a:xfrm>
            <a:off x="2639616" y="302756"/>
            <a:ext cx="6852591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800" b="1" i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CIRCULAR PATH OF RAW MATERIALS</a:t>
            </a:r>
            <a:endParaRPr lang="en-US" sz="28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21" name="Rectangle: Diagonal Corners Rounded 22">
            <a:extLst>
              <a:ext uri="{FF2B5EF4-FFF2-40B4-BE49-F238E27FC236}">
                <a16:creationId xmlns:a16="http://schemas.microsoft.com/office/drawing/2014/main" id="{7D803098-A6BA-439A-A32A-0218E7A09917}"/>
              </a:ext>
            </a:extLst>
          </p:cNvPr>
          <p:cNvSpPr/>
          <p:nvPr/>
        </p:nvSpPr>
        <p:spPr>
          <a:xfrm>
            <a:off x="407368" y="3861048"/>
            <a:ext cx="4105229" cy="2694196"/>
          </a:xfrm>
          <a:prstGeom prst="round2DiagRect">
            <a:avLst>
              <a:gd name="adj1" fmla="val 13931"/>
              <a:gd name="adj2" fmla="val 14592"/>
            </a:avLst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5323" name="Title 4">
            <a:extLst>
              <a:ext uri="{FF2B5EF4-FFF2-40B4-BE49-F238E27FC236}">
                <a16:creationId xmlns:a16="http://schemas.microsoft.com/office/drawing/2014/main" id="{4B258306-90F7-469A-814E-13FED7BE01E8}"/>
              </a:ext>
            </a:extLst>
          </p:cNvPr>
          <p:cNvSpPr txBox="1">
            <a:spLocks/>
          </p:cNvSpPr>
          <p:nvPr/>
        </p:nvSpPr>
        <p:spPr bwMode="auto">
          <a:xfrm>
            <a:off x="623392" y="4077072"/>
            <a:ext cx="3759838" cy="20882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do we get  raw materials?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reduce the use of raw materials?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circular path of raw materials important for our lives?</a:t>
            </a:r>
            <a:endParaRPr lang="sl-SI" sz="2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9FBC4A15-8E71-4D50-8F1B-ED7E72822F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39504" y="2514802"/>
            <a:ext cx="386234" cy="209550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:a16="http://schemas.microsoft.com/office/drawing/2014/main" id="{8913EA31-D56D-484E-B3E0-23122849AD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4232858">
            <a:off x="8679318" y="3266883"/>
            <a:ext cx="380773" cy="209550"/>
          </a:xfrm>
          <a:prstGeom prst="rect">
            <a:avLst/>
          </a:prstGeom>
        </p:spPr>
      </p:pic>
      <p:pic>
        <p:nvPicPr>
          <p:cNvPr id="7" name="Grafika 6">
            <a:extLst>
              <a:ext uri="{FF2B5EF4-FFF2-40B4-BE49-F238E27FC236}">
                <a16:creationId xmlns:a16="http://schemas.microsoft.com/office/drawing/2014/main" id="{B016A536-F870-4134-871F-5F0BA217A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91804" y="2536060"/>
            <a:ext cx="386234" cy="209550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3E835D07-3659-4F7A-9048-BE8FB6E43F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35157" y="2536060"/>
            <a:ext cx="386234" cy="209550"/>
          </a:xfrm>
          <a:prstGeom prst="rect">
            <a:avLst/>
          </a:prstGeom>
        </p:spPr>
      </p:pic>
      <p:pic>
        <p:nvPicPr>
          <p:cNvPr id="9" name="Grafika 8">
            <a:extLst>
              <a:ext uri="{FF2B5EF4-FFF2-40B4-BE49-F238E27FC236}">
                <a16:creationId xmlns:a16="http://schemas.microsoft.com/office/drawing/2014/main" id="{EBEA1DCC-E288-4C86-990A-EA41455507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8755415">
            <a:off x="8235399" y="5108238"/>
            <a:ext cx="380773" cy="209550"/>
          </a:xfrm>
          <a:prstGeom prst="rect">
            <a:avLst/>
          </a:prstGeom>
        </p:spPr>
      </p:pic>
      <p:pic>
        <p:nvPicPr>
          <p:cNvPr id="10" name="Grafika 9">
            <a:extLst>
              <a:ext uri="{FF2B5EF4-FFF2-40B4-BE49-F238E27FC236}">
                <a16:creationId xmlns:a16="http://schemas.microsoft.com/office/drawing/2014/main" id="{C23DD1B1-540E-447C-81AB-E65FC4B0FE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280143">
            <a:off x="6102183" y="4952570"/>
            <a:ext cx="380773" cy="209550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id="{FF7F052D-EBB4-4C55-AE4E-A2A8286F56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7479027">
            <a:off x="6082092" y="3201545"/>
            <a:ext cx="380773" cy="209550"/>
          </a:xfrm>
          <a:prstGeom prst="rect">
            <a:avLst/>
          </a:prstGeom>
        </p:spPr>
      </p:pic>
      <p:sp>
        <p:nvSpPr>
          <p:cNvPr id="12" name="Title 4">
            <a:extLst>
              <a:ext uri="{FF2B5EF4-FFF2-40B4-BE49-F238E27FC236}">
                <a16:creationId xmlns:a16="http://schemas.microsoft.com/office/drawing/2014/main" id="{91DC904B-AA4A-45F4-947C-694E457F8609}"/>
              </a:ext>
            </a:extLst>
          </p:cNvPr>
          <p:cNvSpPr txBox="1">
            <a:spLocks/>
          </p:cNvSpPr>
          <p:nvPr/>
        </p:nvSpPr>
        <p:spPr bwMode="auto">
          <a:xfrm>
            <a:off x="2437088" y="1794103"/>
            <a:ext cx="1498672" cy="3784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EXPLORATION</a:t>
            </a:r>
            <a:endParaRPr lang="sl-SI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1ACC3F92-2546-4E1E-A435-146DA2A5D28B}"/>
              </a:ext>
            </a:extLst>
          </p:cNvPr>
          <p:cNvSpPr txBox="1">
            <a:spLocks/>
          </p:cNvSpPr>
          <p:nvPr/>
        </p:nvSpPr>
        <p:spPr bwMode="auto">
          <a:xfrm>
            <a:off x="4512597" y="1787897"/>
            <a:ext cx="1498672" cy="3784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MINING</a:t>
            </a:r>
            <a:endParaRPr lang="sl-SI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E1C74DAE-B9AB-4FC0-9ED6-36B731566113}"/>
              </a:ext>
            </a:extLst>
          </p:cNvPr>
          <p:cNvSpPr txBox="1">
            <a:spLocks/>
          </p:cNvSpPr>
          <p:nvPr/>
        </p:nvSpPr>
        <p:spPr bwMode="auto">
          <a:xfrm>
            <a:off x="6180732" y="1787897"/>
            <a:ext cx="1498672" cy="3784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endParaRPr lang="sl-SI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160035DB-22D0-4C1A-8CBD-CC17A7DF86DB}"/>
              </a:ext>
            </a:extLst>
          </p:cNvPr>
          <p:cNvSpPr txBox="1">
            <a:spLocks/>
          </p:cNvSpPr>
          <p:nvPr/>
        </p:nvSpPr>
        <p:spPr bwMode="auto">
          <a:xfrm>
            <a:off x="8105566" y="2031093"/>
            <a:ext cx="955318" cy="3784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endParaRPr lang="sl-SI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67E00157-1F35-43F4-9FAD-C9BDAA03BF91}"/>
              </a:ext>
            </a:extLst>
          </p:cNvPr>
          <p:cNvSpPr txBox="1">
            <a:spLocks/>
          </p:cNvSpPr>
          <p:nvPr/>
        </p:nvSpPr>
        <p:spPr bwMode="auto">
          <a:xfrm>
            <a:off x="8400256" y="3720535"/>
            <a:ext cx="1285590" cy="3784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sl-SI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7CD32EFE-FA49-49C3-A6DD-114223DD0FAA}"/>
              </a:ext>
            </a:extLst>
          </p:cNvPr>
          <p:cNvSpPr txBox="1">
            <a:spLocks/>
          </p:cNvSpPr>
          <p:nvPr/>
        </p:nvSpPr>
        <p:spPr bwMode="auto">
          <a:xfrm>
            <a:off x="6901497" y="4878697"/>
            <a:ext cx="1714783" cy="3784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USE, REUSE</a:t>
            </a:r>
            <a:endParaRPr lang="sl-SI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4">
            <a:extLst>
              <a:ext uri="{FF2B5EF4-FFF2-40B4-BE49-F238E27FC236}">
                <a16:creationId xmlns:a16="http://schemas.microsoft.com/office/drawing/2014/main" id="{7ABAB377-58D9-41C7-A94C-66BF329F2CB8}"/>
              </a:ext>
            </a:extLst>
          </p:cNvPr>
          <p:cNvSpPr txBox="1">
            <a:spLocks/>
          </p:cNvSpPr>
          <p:nvPr/>
        </p:nvSpPr>
        <p:spPr bwMode="auto">
          <a:xfrm>
            <a:off x="5428904" y="3501008"/>
            <a:ext cx="1387176" cy="3784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</a:t>
            </a:r>
            <a:endParaRPr lang="sl-SI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Slika 20" descr="Slika, ki vsebuje besede risba&#10;&#10;Opis je samodejno ustvarjen">
            <a:extLst>
              <a:ext uri="{FF2B5EF4-FFF2-40B4-BE49-F238E27FC236}">
                <a16:creationId xmlns:a16="http://schemas.microsoft.com/office/drawing/2014/main" id="{BDADF673-9A15-4F7E-8165-D93611FC97E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4392" y="243255"/>
            <a:ext cx="2147673" cy="597083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BD754FA9-A562-4634-AC17-8C2D66CAD9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58" y="124390"/>
            <a:ext cx="16287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3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43872" y="1628800"/>
            <a:ext cx="3600400" cy="3683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Supported by: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7D689A-48BE-4579-9E7D-FD83B4B273D8}"/>
              </a:ext>
            </a:extLst>
          </p:cNvPr>
          <p:cNvSpPr txBox="1">
            <a:spLocks/>
          </p:cNvSpPr>
          <p:nvPr/>
        </p:nvSpPr>
        <p:spPr>
          <a:xfrm rot="18888033">
            <a:off x="98838" y="1344248"/>
            <a:ext cx="3456384" cy="5691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de-DE" sz="4000" b="1" dirty="0"/>
              <a:t>#</a:t>
            </a:r>
            <a:r>
              <a:rPr lang="de-DE" sz="4000" b="1" dirty="0" err="1"/>
              <a:t>BetterGeoEdu</a:t>
            </a:r>
            <a:endParaRPr lang="sv-SE" sz="4000" b="1" dirty="0"/>
          </a:p>
        </p:txBody>
      </p:sp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B5A18280-6F51-4780-9399-A44D8A5AFB00}"/>
              </a:ext>
            </a:extLst>
          </p:cNvPr>
          <p:cNvSpPr/>
          <p:nvPr/>
        </p:nvSpPr>
        <p:spPr>
          <a:xfrm rot="19276196">
            <a:off x="-6779" y="1227097"/>
            <a:ext cx="3888432" cy="963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FC6A59B-4859-4F56-A14C-87A101B56B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603" y="193429"/>
            <a:ext cx="1403654" cy="65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1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>
            <a:extLst>
              <a:ext uri="{FF2B5EF4-FFF2-40B4-BE49-F238E27FC236}">
                <a16:creationId xmlns:a16="http://schemas.microsoft.com/office/drawing/2014/main" id="{59061132-70F5-4AB7-A623-26BF18A6ABB5}"/>
              </a:ext>
            </a:extLst>
          </p:cNvPr>
          <p:cNvSpPr/>
          <p:nvPr/>
        </p:nvSpPr>
        <p:spPr>
          <a:xfrm>
            <a:off x="8112224" y="5922151"/>
            <a:ext cx="1728192" cy="630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Picture 2" descr="C:\Users\ponwes\Documents\Workbench\Presentationer\norskbergindustri\minecraft-logo-18.png">
            <a:extLst>
              <a:ext uri="{FF2B5EF4-FFF2-40B4-BE49-F238E27FC236}">
                <a16:creationId xmlns:a16="http://schemas.microsoft.com/office/drawing/2014/main" id="{69B29694-486F-4555-9869-452181B76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2186" y="620688"/>
            <a:ext cx="5687628" cy="949834"/>
          </a:xfrm>
          <a:prstGeom prst="rect">
            <a:avLst/>
          </a:prstGeom>
          <a:noFill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A282D4A-D45D-4885-9D96-BF42A2410675}"/>
              </a:ext>
            </a:extLst>
          </p:cNvPr>
          <p:cNvGrpSpPr/>
          <p:nvPr/>
        </p:nvGrpSpPr>
        <p:grpSpPr>
          <a:xfrm>
            <a:off x="3593147" y="5968945"/>
            <a:ext cx="4447069" cy="556399"/>
            <a:chOff x="1700892" y="5268531"/>
            <a:chExt cx="10342927" cy="556399"/>
          </a:xfrm>
        </p:grpSpPr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id="{209FCCFA-4F20-46A9-ADBD-94937AE6EF45}"/>
                </a:ext>
              </a:extLst>
            </p:cNvPr>
            <p:cNvSpPr/>
            <p:nvPr/>
          </p:nvSpPr>
          <p:spPr>
            <a:xfrm>
              <a:off x="1700892" y="5268531"/>
              <a:ext cx="10342927" cy="516540"/>
            </a:xfrm>
            <a:prstGeom prst="round2DiagRect">
              <a:avLst>
                <a:gd name="adj1" fmla="val 16667"/>
                <a:gd name="adj2" fmla="val 18440"/>
              </a:avLst>
            </a:prstGeom>
            <a:solidFill>
              <a:srgbClr val="03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0" name="Title 4">
              <a:extLst>
                <a:ext uri="{FF2B5EF4-FFF2-40B4-BE49-F238E27FC236}">
                  <a16:creationId xmlns:a16="http://schemas.microsoft.com/office/drawing/2014/main" id="{97DEB2B0-8629-4608-AE1F-6B5D248DE13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30261" y="5308390"/>
              <a:ext cx="9265684" cy="516540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</a:extLst>
          </p:spPr>
          <p:txBody>
            <a:bodyPr vert="horz" wrap="square" lIns="0" tIns="45720" rIns="91440" bIns="45720" rtlCol="0" anchor="t" anchorCtr="0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None/>
                <a:defRPr kumimoji="0" sz="3000" b="0" i="0" u="none" kern="1200" baseline="0">
                  <a:solidFill>
                    <a:srgbClr val="6BB745"/>
                  </a:solidFill>
                  <a:latin typeface="Calibri" panose="020F0502020204030204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1800" i="1" u="sng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Click here to discover mod </a:t>
              </a:r>
              <a:r>
                <a:rPr lang="en-US" sz="1800" i="1" u="sng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BetterGeo</a:t>
              </a:r>
              <a:r>
                <a:rPr lang="en-US" sz="1800" i="1" u="sng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1" name="Slika 10">
            <a:extLst>
              <a:ext uri="{FF2B5EF4-FFF2-40B4-BE49-F238E27FC236}">
                <a16:creationId xmlns:a16="http://schemas.microsoft.com/office/drawing/2014/main" id="{19054736-35A0-40B4-A149-C889201889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048" y="2304268"/>
            <a:ext cx="5156422" cy="2900486"/>
          </a:xfrm>
          <a:prstGeom prst="rect">
            <a:avLst/>
          </a:prstGeom>
        </p:spPr>
      </p:pic>
      <p:sp>
        <p:nvSpPr>
          <p:cNvPr id="4" name="Rectangle 3">
            <a:hlinkClick r:id="rId5"/>
            <a:extLst>
              <a:ext uri="{FF2B5EF4-FFF2-40B4-BE49-F238E27FC236}">
                <a16:creationId xmlns:a16="http://schemas.microsoft.com/office/drawing/2014/main" id="{8D083AFB-BBD0-4E2F-A9D0-AC4035350847}"/>
              </a:ext>
            </a:extLst>
          </p:cNvPr>
          <p:cNvSpPr/>
          <p:nvPr/>
        </p:nvSpPr>
        <p:spPr>
          <a:xfrm>
            <a:off x="2957628" y="5752298"/>
            <a:ext cx="5796142" cy="949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atin typeface="Titillium" panose="00000500000000000000" pitchFamily="50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2E8A76E9-5109-41EC-8842-8AD38260EA9F}"/>
              </a:ext>
            </a:extLst>
          </p:cNvPr>
          <p:cNvSpPr txBox="1">
            <a:spLocks/>
          </p:cNvSpPr>
          <p:nvPr/>
        </p:nvSpPr>
        <p:spPr>
          <a:xfrm>
            <a:off x="588423" y="2353016"/>
            <a:ext cx="5535663" cy="2592288"/>
          </a:xfrm>
          <a:prstGeom prst="rect">
            <a:avLst/>
          </a:prstGeom>
        </p:spPr>
        <p:txBody>
          <a:bodyPr/>
          <a:lstStyle>
            <a:lvl1pPr marL="177800" indent="-1778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48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34EA2"/>
              </a:buClr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Minecraft is one of the most popular game in the world (100+M players).</a:t>
            </a:r>
          </a:p>
          <a:p>
            <a:pPr>
              <a:buClr>
                <a:srgbClr val="034EA2"/>
              </a:buClr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Players explore an open world made of blocks.</a:t>
            </a:r>
          </a:p>
          <a:p>
            <a:pPr>
              <a:buClr>
                <a:srgbClr val="034EA2"/>
              </a:buClr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Blocks in the world can by mined to gain different materials.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34EA2"/>
              </a:buClr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materials can then be combined to craft new items!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67369D5C-CF65-4718-A439-D3CC61BE0B3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295337"/>
            <a:ext cx="1403654" cy="65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7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>
            <a:extLst>
              <a:ext uri="{FF2B5EF4-FFF2-40B4-BE49-F238E27FC236}">
                <a16:creationId xmlns:a16="http://schemas.microsoft.com/office/drawing/2014/main" id="{85E9163E-6F01-4C7B-B4FC-CF18135A6F6B}"/>
              </a:ext>
            </a:extLst>
          </p:cNvPr>
          <p:cNvSpPr/>
          <p:nvPr/>
        </p:nvSpPr>
        <p:spPr>
          <a:xfrm>
            <a:off x="0" y="-27384"/>
            <a:ext cx="12192000" cy="1189995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9" name="Slika 8" descr="Slika, ki vsebuje besede risba&#10;&#10;Opis je samodejno ustvarjen">
            <a:extLst>
              <a:ext uri="{FF2B5EF4-FFF2-40B4-BE49-F238E27FC236}">
                <a16:creationId xmlns:a16="http://schemas.microsoft.com/office/drawing/2014/main" id="{5F14EEBE-0A74-48F9-B072-9CFB6DF54E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4392" y="243255"/>
            <a:ext cx="2147673" cy="597083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18CA976A-EFD3-41A6-B10D-58CE2F3781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58" y="124390"/>
            <a:ext cx="1628775" cy="96202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F4B9DC5-FC63-4A56-BF8C-D26448AFA1F7}"/>
              </a:ext>
            </a:extLst>
          </p:cNvPr>
          <p:cNvSpPr/>
          <p:nvPr/>
        </p:nvSpPr>
        <p:spPr>
          <a:xfrm>
            <a:off x="8112223" y="5733256"/>
            <a:ext cx="3803857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Rectangle: Diagonal Corners Rounded 22">
            <a:extLst>
              <a:ext uri="{FF2B5EF4-FFF2-40B4-BE49-F238E27FC236}">
                <a16:creationId xmlns:a16="http://schemas.microsoft.com/office/drawing/2014/main" id="{55BB9F66-CD12-4096-9128-80F2127082D5}"/>
              </a:ext>
            </a:extLst>
          </p:cNvPr>
          <p:cNvSpPr/>
          <p:nvPr/>
        </p:nvSpPr>
        <p:spPr>
          <a:xfrm>
            <a:off x="2279576" y="6002299"/>
            <a:ext cx="7376930" cy="432048"/>
          </a:xfrm>
          <a:prstGeom prst="round2DiagRect">
            <a:avLst>
              <a:gd name="adj1" fmla="val 16667"/>
              <a:gd name="adj2" fmla="val 19842"/>
            </a:avLst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96CD4BEB-5F0B-4E0E-8BA0-51EFCB95C735}"/>
              </a:ext>
            </a:extLst>
          </p:cNvPr>
          <p:cNvSpPr txBox="1">
            <a:spLocks/>
          </p:cNvSpPr>
          <p:nvPr/>
        </p:nvSpPr>
        <p:spPr bwMode="auto">
          <a:xfrm>
            <a:off x="2639616" y="6021288"/>
            <a:ext cx="7360873" cy="5165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get raw materials in Minecraft? What about in real life?</a:t>
            </a:r>
          </a:p>
        </p:txBody>
      </p:sp>
      <p:pic>
        <p:nvPicPr>
          <p:cNvPr id="6" name="Picture 2" descr="Crafting Table â Official Minecraft Wiki">
            <a:extLst>
              <a:ext uri="{FF2B5EF4-FFF2-40B4-BE49-F238E27FC236}">
                <a16:creationId xmlns:a16="http://schemas.microsoft.com/office/drawing/2014/main" id="{B7372728-F3D0-4C88-8A89-082DDC1C8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248" y="2086072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F9255D1-18C2-4D54-A209-D0C2B1AD0F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83432" y="2086072"/>
            <a:ext cx="7053146" cy="3225238"/>
          </a:xfrm>
        </p:spPr>
        <p:txBody>
          <a:bodyPr>
            <a:noAutofit/>
          </a:bodyPr>
          <a:lstStyle/>
          <a:p>
            <a:pPr>
              <a:buClr>
                <a:srgbClr val="034EA2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materials used to craft in Minecraft are called raw materials in real life.</a:t>
            </a:r>
          </a:p>
          <a:p>
            <a:pPr>
              <a:buClr>
                <a:srgbClr val="034EA2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raw materials do not grow on trees, where do they come from?</a:t>
            </a:r>
          </a:p>
          <a:p>
            <a:pPr>
              <a:buClr>
                <a:srgbClr val="034EA2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Raw materials come from nature; they are natural resources.</a:t>
            </a:r>
          </a:p>
          <a:p>
            <a:pPr>
              <a:buClr>
                <a:srgbClr val="034EA2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Raw materials are used in the production of almost all everyday objects.</a:t>
            </a:r>
          </a:p>
          <a:p>
            <a:pPr>
              <a:buClr>
                <a:srgbClr val="034EA2"/>
              </a:buClr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9702E77B-AABD-44F5-9944-8F2E4C9D584F}"/>
              </a:ext>
            </a:extLst>
          </p:cNvPr>
          <p:cNvSpPr txBox="1">
            <a:spLocks/>
          </p:cNvSpPr>
          <p:nvPr/>
        </p:nvSpPr>
        <p:spPr bwMode="auto">
          <a:xfrm>
            <a:off x="2669705" y="325773"/>
            <a:ext cx="6852591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RAW MATERIAL?</a:t>
            </a:r>
          </a:p>
        </p:txBody>
      </p:sp>
    </p:spTree>
    <p:extLst>
      <p:ext uri="{BB962C8B-B14F-4D97-AF65-F5344CB8AC3E}">
        <p14:creationId xmlns:p14="http://schemas.microsoft.com/office/powerpoint/2010/main" val="397049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>
            <a:extLst>
              <a:ext uri="{FF2B5EF4-FFF2-40B4-BE49-F238E27FC236}">
                <a16:creationId xmlns:a16="http://schemas.microsoft.com/office/drawing/2014/main" id="{45E07848-3DDA-46A1-A731-F61CD1C36209}"/>
              </a:ext>
            </a:extLst>
          </p:cNvPr>
          <p:cNvSpPr/>
          <p:nvPr/>
        </p:nvSpPr>
        <p:spPr>
          <a:xfrm>
            <a:off x="0" y="-27384"/>
            <a:ext cx="12192000" cy="1189995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6" name="Slika 5" descr="Slika, ki vsebuje besede risba&#10;&#10;Opis je samodejno ustvarjen">
            <a:extLst>
              <a:ext uri="{FF2B5EF4-FFF2-40B4-BE49-F238E27FC236}">
                <a16:creationId xmlns:a16="http://schemas.microsoft.com/office/drawing/2014/main" id="{4A36F0BA-0255-4007-9FEB-33B20CCB10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4392" y="243255"/>
            <a:ext cx="2147673" cy="59708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0D7678F-EA1B-4786-8252-4E23814CF4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58" y="124390"/>
            <a:ext cx="1628775" cy="96202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F4B9DC5-FC63-4A56-BF8C-D26448AFA1F7}"/>
              </a:ext>
            </a:extLst>
          </p:cNvPr>
          <p:cNvSpPr/>
          <p:nvPr/>
        </p:nvSpPr>
        <p:spPr>
          <a:xfrm>
            <a:off x="8328248" y="5949280"/>
            <a:ext cx="3809483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28BA2DBF-A470-40DD-B54D-7B6D78CD15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91544" y="1484784"/>
            <a:ext cx="7914962" cy="5118835"/>
          </a:xfrm>
          <a:prstGeom prst="rect">
            <a:avLst/>
          </a:prstGeom>
        </p:spPr>
      </p:pic>
      <p:sp>
        <p:nvSpPr>
          <p:cNvPr id="25" name="Title 4">
            <a:extLst>
              <a:ext uri="{FF2B5EF4-FFF2-40B4-BE49-F238E27FC236}">
                <a16:creationId xmlns:a16="http://schemas.microsoft.com/office/drawing/2014/main" id="{65953B43-8670-4F58-9CA6-676F8A8B886F}"/>
              </a:ext>
            </a:extLst>
          </p:cNvPr>
          <p:cNvSpPr txBox="1">
            <a:spLocks/>
          </p:cNvSpPr>
          <p:nvPr/>
        </p:nvSpPr>
        <p:spPr bwMode="auto">
          <a:xfrm>
            <a:off x="2237656" y="332656"/>
            <a:ext cx="7242720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200" b="1" i="1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CIRCULAR PATH OF RAW MATERIALS?</a:t>
            </a:r>
          </a:p>
        </p:txBody>
      </p:sp>
      <p:sp>
        <p:nvSpPr>
          <p:cNvPr id="2" name="Rectangle: Diagonal Corners Rounded 22">
            <a:extLst>
              <a:ext uri="{FF2B5EF4-FFF2-40B4-BE49-F238E27FC236}">
                <a16:creationId xmlns:a16="http://schemas.microsoft.com/office/drawing/2014/main" id="{1908A338-B44D-400B-83E6-DE8CC9577B79}"/>
              </a:ext>
            </a:extLst>
          </p:cNvPr>
          <p:cNvSpPr/>
          <p:nvPr/>
        </p:nvSpPr>
        <p:spPr>
          <a:xfrm>
            <a:off x="581026" y="4472471"/>
            <a:ext cx="3665468" cy="1416970"/>
          </a:xfrm>
          <a:prstGeom prst="round2DiagRect">
            <a:avLst>
              <a:gd name="adj1" fmla="val 13931"/>
              <a:gd name="adj2" fmla="val 14592"/>
            </a:avLst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F2CAB95B-8106-4F0C-A416-3B7794D42BFA}"/>
              </a:ext>
            </a:extLst>
          </p:cNvPr>
          <p:cNvSpPr txBox="1">
            <a:spLocks/>
          </p:cNvSpPr>
          <p:nvPr/>
        </p:nvSpPr>
        <p:spPr bwMode="auto">
          <a:xfrm>
            <a:off x="825583" y="4773864"/>
            <a:ext cx="3240360" cy="10022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raw materials linked to this circular path?</a:t>
            </a:r>
            <a:endParaRPr lang="sl-SI" sz="2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Grafika 49">
            <a:extLst>
              <a:ext uri="{FF2B5EF4-FFF2-40B4-BE49-F238E27FC236}">
                <a16:creationId xmlns:a16="http://schemas.microsoft.com/office/drawing/2014/main" id="{315D7F6E-9DFA-47E8-9A03-67AC588C9C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39504" y="2514802"/>
            <a:ext cx="386234" cy="209550"/>
          </a:xfrm>
          <a:prstGeom prst="rect">
            <a:avLst/>
          </a:prstGeom>
        </p:spPr>
      </p:pic>
      <p:pic>
        <p:nvPicPr>
          <p:cNvPr id="52" name="Grafika 51">
            <a:extLst>
              <a:ext uri="{FF2B5EF4-FFF2-40B4-BE49-F238E27FC236}">
                <a16:creationId xmlns:a16="http://schemas.microsoft.com/office/drawing/2014/main" id="{AC5C5F01-7B47-4435-AE33-43A721FDDB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4232858">
            <a:off x="8679318" y="3266883"/>
            <a:ext cx="380773" cy="209550"/>
          </a:xfrm>
          <a:prstGeom prst="rect">
            <a:avLst/>
          </a:prstGeom>
        </p:spPr>
      </p:pic>
      <p:pic>
        <p:nvPicPr>
          <p:cNvPr id="54" name="Grafika 53">
            <a:extLst>
              <a:ext uri="{FF2B5EF4-FFF2-40B4-BE49-F238E27FC236}">
                <a16:creationId xmlns:a16="http://schemas.microsoft.com/office/drawing/2014/main" id="{447407BC-5233-4588-9D97-240D01C265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91804" y="2536060"/>
            <a:ext cx="386234" cy="209550"/>
          </a:xfrm>
          <a:prstGeom prst="rect">
            <a:avLst/>
          </a:prstGeom>
        </p:spPr>
      </p:pic>
      <p:pic>
        <p:nvPicPr>
          <p:cNvPr id="56" name="Grafika 55">
            <a:extLst>
              <a:ext uri="{FF2B5EF4-FFF2-40B4-BE49-F238E27FC236}">
                <a16:creationId xmlns:a16="http://schemas.microsoft.com/office/drawing/2014/main" id="{54AE0EBA-D6B0-4261-BD9F-5957655455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35157" y="2536060"/>
            <a:ext cx="386234" cy="209550"/>
          </a:xfrm>
          <a:prstGeom prst="rect">
            <a:avLst/>
          </a:prstGeom>
        </p:spPr>
      </p:pic>
      <p:pic>
        <p:nvPicPr>
          <p:cNvPr id="58" name="Grafika 57">
            <a:extLst>
              <a:ext uri="{FF2B5EF4-FFF2-40B4-BE49-F238E27FC236}">
                <a16:creationId xmlns:a16="http://schemas.microsoft.com/office/drawing/2014/main" id="{84531664-BEA1-4837-90DA-7CFD5AE94D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8755415">
            <a:off x="8235399" y="5108238"/>
            <a:ext cx="380773" cy="209550"/>
          </a:xfrm>
          <a:prstGeom prst="rect">
            <a:avLst/>
          </a:prstGeom>
        </p:spPr>
      </p:pic>
      <p:pic>
        <p:nvPicPr>
          <p:cNvPr id="60" name="Grafika 59">
            <a:extLst>
              <a:ext uri="{FF2B5EF4-FFF2-40B4-BE49-F238E27FC236}">
                <a16:creationId xmlns:a16="http://schemas.microsoft.com/office/drawing/2014/main" id="{A8767314-4D1A-40D0-9FF5-ACF17A515E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280143">
            <a:off x="6102183" y="4952570"/>
            <a:ext cx="380773" cy="209550"/>
          </a:xfrm>
          <a:prstGeom prst="rect">
            <a:avLst/>
          </a:prstGeom>
        </p:spPr>
      </p:pic>
      <p:pic>
        <p:nvPicPr>
          <p:cNvPr id="62" name="Grafika 61">
            <a:extLst>
              <a:ext uri="{FF2B5EF4-FFF2-40B4-BE49-F238E27FC236}">
                <a16:creationId xmlns:a16="http://schemas.microsoft.com/office/drawing/2014/main" id="{CCA88BDC-C54C-4DE8-B0EE-3F97BD0D25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7479027">
            <a:off x="6082092" y="3201545"/>
            <a:ext cx="380773" cy="209550"/>
          </a:xfrm>
          <a:prstGeom prst="rect">
            <a:avLst/>
          </a:prstGeom>
        </p:spPr>
      </p:pic>
      <p:sp>
        <p:nvSpPr>
          <p:cNvPr id="64" name="Title 4">
            <a:extLst>
              <a:ext uri="{FF2B5EF4-FFF2-40B4-BE49-F238E27FC236}">
                <a16:creationId xmlns:a16="http://schemas.microsoft.com/office/drawing/2014/main" id="{6ED11B3C-F6F0-46E9-A4BD-533D2CD725FA}"/>
              </a:ext>
            </a:extLst>
          </p:cNvPr>
          <p:cNvSpPr txBox="1">
            <a:spLocks/>
          </p:cNvSpPr>
          <p:nvPr/>
        </p:nvSpPr>
        <p:spPr bwMode="auto">
          <a:xfrm>
            <a:off x="2351584" y="1794103"/>
            <a:ext cx="1498672" cy="3784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EXPLORATION</a:t>
            </a:r>
            <a:endParaRPr lang="sl-SI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itle 4">
            <a:extLst>
              <a:ext uri="{FF2B5EF4-FFF2-40B4-BE49-F238E27FC236}">
                <a16:creationId xmlns:a16="http://schemas.microsoft.com/office/drawing/2014/main" id="{2350B979-7877-455E-8FA3-334F0D1A7B21}"/>
              </a:ext>
            </a:extLst>
          </p:cNvPr>
          <p:cNvSpPr txBox="1">
            <a:spLocks/>
          </p:cNvSpPr>
          <p:nvPr/>
        </p:nvSpPr>
        <p:spPr bwMode="auto">
          <a:xfrm>
            <a:off x="4512597" y="1787897"/>
            <a:ext cx="1498672" cy="3784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MINING</a:t>
            </a:r>
            <a:endParaRPr lang="sl-SI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itle 4">
            <a:extLst>
              <a:ext uri="{FF2B5EF4-FFF2-40B4-BE49-F238E27FC236}">
                <a16:creationId xmlns:a16="http://schemas.microsoft.com/office/drawing/2014/main" id="{23272564-606D-45AA-900B-F30B7E9D1893}"/>
              </a:ext>
            </a:extLst>
          </p:cNvPr>
          <p:cNvSpPr txBox="1">
            <a:spLocks/>
          </p:cNvSpPr>
          <p:nvPr/>
        </p:nvSpPr>
        <p:spPr bwMode="auto">
          <a:xfrm>
            <a:off x="6180732" y="1787897"/>
            <a:ext cx="1498672" cy="3784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endParaRPr lang="sl-SI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itle 4">
            <a:extLst>
              <a:ext uri="{FF2B5EF4-FFF2-40B4-BE49-F238E27FC236}">
                <a16:creationId xmlns:a16="http://schemas.microsoft.com/office/drawing/2014/main" id="{3B674C3E-BC65-4594-A040-7E59AB894F99}"/>
              </a:ext>
            </a:extLst>
          </p:cNvPr>
          <p:cNvSpPr txBox="1">
            <a:spLocks/>
          </p:cNvSpPr>
          <p:nvPr/>
        </p:nvSpPr>
        <p:spPr bwMode="auto">
          <a:xfrm>
            <a:off x="8093010" y="2031093"/>
            <a:ext cx="955318" cy="3784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endParaRPr lang="sl-SI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itle 4">
            <a:extLst>
              <a:ext uri="{FF2B5EF4-FFF2-40B4-BE49-F238E27FC236}">
                <a16:creationId xmlns:a16="http://schemas.microsoft.com/office/drawing/2014/main" id="{17818E66-159A-45C8-B0FC-F544FE5D2096}"/>
              </a:ext>
            </a:extLst>
          </p:cNvPr>
          <p:cNvSpPr txBox="1">
            <a:spLocks/>
          </p:cNvSpPr>
          <p:nvPr/>
        </p:nvSpPr>
        <p:spPr bwMode="auto">
          <a:xfrm>
            <a:off x="8328248" y="3720535"/>
            <a:ext cx="1238693" cy="3784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sl-SI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itle 4">
            <a:extLst>
              <a:ext uri="{FF2B5EF4-FFF2-40B4-BE49-F238E27FC236}">
                <a16:creationId xmlns:a16="http://schemas.microsoft.com/office/drawing/2014/main" id="{DC7A8658-133E-496A-BFDC-E477BA2D68D0}"/>
              </a:ext>
            </a:extLst>
          </p:cNvPr>
          <p:cNvSpPr txBox="1">
            <a:spLocks/>
          </p:cNvSpPr>
          <p:nvPr/>
        </p:nvSpPr>
        <p:spPr bwMode="auto">
          <a:xfrm>
            <a:off x="6816080" y="4878697"/>
            <a:ext cx="1714783" cy="3784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USE, REUSE</a:t>
            </a:r>
            <a:endParaRPr lang="sl-SI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itle 4">
            <a:extLst>
              <a:ext uri="{FF2B5EF4-FFF2-40B4-BE49-F238E27FC236}">
                <a16:creationId xmlns:a16="http://schemas.microsoft.com/office/drawing/2014/main" id="{E26E1F9A-8BA9-423B-95F8-1F99535B6D59}"/>
              </a:ext>
            </a:extLst>
          </p:cNvPr>
          <p:cNvSpPr txBox="1">
            <a:spLocks/>
          </p:cNvSpPr>
          <p:nvPr/>
        </p:nvSpPr>
        <p:spPr bwMode="auto">
          <a:xfrm>
            <a:off x="5375920" y="3501008"/>
            <a:ext cx="1387176" cy="37843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1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RECYCLING</a:t>
            </a:r>
            <a:endParaRPr lang="sl-SI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73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>
            <a:extLst>
              <a:ext uri="{FF2B5EF4-FFF2-40B4-BE49-F238E27FC236}">
                <a16:creationId xmlns:a16="http://schemas.microsoft.com/office/drawing/2014/main" id="{8A885E49-C921-48EB-ADEE-33898FF03475}"/>
              </a:ext>
            </a:extLst>
          </p:cNvPr>
          <p:cNvSpPr/>
          <p:nvPr/>
        </p:nvSpPr>
        <p:spPr>
          <a:xfrm>
            <a:off x="0" y="-27384"/>
            <a:ext cx="12192000" cy="1189995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6" name="Slika 5" descr="Slika, ki vsebuje besede risba&#10;&#10;Opis je samodejno ustvarjen">
            <a:extLst>
              <a:ext uri="{FF2B5EF4-FFF2-40B4-BE49-F238E27FC236}">
                <a16:creationId xmlns:a16="http://schemas.microsoft.com/office/drawing/2014/main" id="{1C969DF8-26A7-46B8-8D6C-9CE1D6F803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4392" y="243255"/>
            <a:ext cx="2147673" cy="59708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840AA12-88F7-454E-BDDC-98F6777E7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58" y="124390"/>
            <a:ext cx="1628775" cy="96202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F4B9DC5-FC63-4A56-BF8C-D26448AFA1F7}"/>
              </a:ext>
            </a:extLst>
          </p:cNvPr>
          <p:cNvSpPr/>
          <p:nvPr/>
        </p:nvSpPr>
        <p:spPr>
          <a:xfrm>
            <a:off x="8112223" y="5858435"/>
            <a:ext cx="3803857" cy="810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Rectangle: Diagonal Corners Rounded 22">
            <a:extLst>
              <a:ext uri="{FF2B5EF4-FFF2-40B4-BE49-F238E27FC236}">
                <a16:creationId xmlns:a16="http://schemas.microsoft.com/office/drawing/2014/main" id="{55BB9F66-CD12-4096-9128-80F2127082D5}"/>
              </a:ext>
            </a:extLst>
          </p:cNvPr>
          <p:cNvSpPr/>
          <p:nvPr/>
        </p:nvSpPr>
        <p:spPr>
          <a:xfrm>
            <a:off x="4127674" y="6008804"/>
            <a:ext cx="3840534" cy="451415"/>
          </a:xfrm>
          <a:prstGeom prst="round2Diag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96CD4BEB-5F0B-4E0E-8BA0-51EFCB95C735}"/>
              </a:ext>
            </a:extLst>
          </p:cNvPr>
          <p:cNvSpPr txBox="1">
            <a:spLocks/>
          </p:cNvSpPr>
          <p:nvPr/>
        </p:nvSpPr>
        <p:spPr bwMode="auto">
          <a:xfrm>
            <a:off x="4343698" y="6021288"/>
            <a:ext cx="3624510" cy="5165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are you oriented in space?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9702E77B-AABD-44F5-9944-8F2E4C9D584F}"/>
              </a:ext>
            </a:extLst>
          </p:cNvPr>
          <p:cNvSpPr txBox="1">
            <a:spLocks/>
          </p:cNvSpPr>
          <p:nvPr/>
        </p:nvSpPr>
        <p:spPr bwMode="auto">
          <a:xfrm>
            <a:off x="2669705" y="325773"/>
            <a:ext cx="6852591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ORIENTATION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3CB4417-5B27-48FE-914A-14BA1DBF3EC6}"/>
              </a:ext>
            </a:extLst>
          </p:cNvPr>
          <p:cNvSpPr txBox="1">
            <a:spLocks/>
          </p:cNvSpPr>
          <p:nvPr/>
        </p:nvSpPr>
        <p:spPr>
          <a:xfrm>
            <a:off x="767408" y="1844823"/>
            <a:ext cx="11017224" cy="4536505"/>
          </a:xfrm>
          <a:prstGeom prst="rect">
            <a:avLst/>
          </a:prstGeom>
        </p:spPr>
        <p:txBody>
          <a:bodyPr/>
          <a:lstStyle>
            <a:lvl1pPr marL="177800" indent="-1778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48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307F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we don't want to get lost as we walk around the world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 in Mine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sl-SI" dirty="0">
                <a:latin typeface="Arial" panose="020B0604020202020204" pitchFamily="34" charset="0"/>
                <a:cs typeface="Arial" panose="020B0604020202020204" pitchFamily="34" charset="0"/>
              </a:rPr>
              <a:t>raft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we need 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have a good orientation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What does ORIENTATION mean?</a:t>
            </a:r>
          </a:p>
          <a:p>
            <a:pPr>
              <a:buClr>
                <a:srgbClr val="00307F"/>
              </a:buClr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ORIENTATION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means 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determine the position of a point or the direction of movement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respect to the cardinal directions of the sky and objects in the landscape.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307F"/>
              </a:buClr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know: GEOGRAPHICAL and TOPOGRAPHIC ORIENTATION.</a:t>
            </a:r>
          </a:p>
          <a:p>
            <a:pPr marL="0" indent="0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18EF40B-DBD4-4855-97D4-19CF2E7873C5}"/>
              </a:ext>
            </a:extLst>
          </p:cNvPr>
          <p:cNvSpPr txBox="1">
            <a:spLocks/>
          </p:cNvSpPr>
          <p:nvPr/>
        </p:nvSpPr>
        <p:spPr>
          <a:xfrm>
            <a:off x="1761024" y="4113076"/>
            <a:ext cx="3600400" cy="1751712"/>
          </a:xfrm>
          <a:prstGeom prst="rect">
            <a:avLst/>
          </a:prstGeom>
        </p:spPr>
        <p:txBody>
          <a:bodyPr/>
          <a:lstStyle>
            <a:lvl1pPr marL="177800" indent="-1778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48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Determining the cardinal directions of the sky with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compass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with the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of stars, the sun, signs in the field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etc. </a:t>
            </a: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E76581C-8A20-4A3F-8849-28AE8ECA0073}"/>
              </a:ext>
            </a:extLst>
          </p:cNvPr>
          <p:cNvSpPr txBox="1">
            <a:spLocks/>
          </p:cNvSpPr>
          <p:nvPr/>
        </p:nvSpPr>
        <p:spPr>
          <a:xfrm>
            <a:off x="5669395" y="4113076"/>
            <a:ext cx="3600400" cy="1287138"/>
          </a:xfrm>
          <a:prstGeom prst="rect">
            <a:avLst/>
          </a:prstGeom>
        </p:spPr>
        <p:txBody>
          <a:bodyPr/>
          <a:lstStyle>
            <a:lvl1pPr marL="177800" indent="-1778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48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Determining the position of the observer in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relation to objects and relief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surroundings.</a:t>
            </a: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A15AF86-5A3D-4494-8B25-8B073D4F2067}"/>
              </a:ext>
            </a:extLst>
          </p:cNvPr>
          <p:cNvSpPr txBox="1">
            <a:spLocks/>
          </p:cNvSpPr>
          <p:nvPr/>
        </p:nvSpPr>
        <p:spPr>
          <a:xfrm rot="3656494">
            <a:off x="5507037" y="3770526"/>
            <a:ext cx="504056" cy="406899"/>
          </a:xfrm>
          <a:prstGeom prst="rect">
            <a:avLst/>
          </a:prstGeom>
        </p:spPr>
        <p:txBody>
          <a:bodyPr/>
          <a:lstStyle>
            <a:lvl1pPr marL="177800" indent="-1778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48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100" dirty="0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endParaRPr lang="sl-SI" sz="2100" dirty="0">
              <a:solidFill>
                <a:schemeClr val="tx1"/>
              </a:solidFill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AE3DD2B3-E927-4598-82EB-33433039AAD1}"/>
              </a:ext>
            </a:extLst>
          </p:cNvPr>
          <p:cNvSpPr txBox="1">
            <a:spLocks/>
          </p:cNvSpPr>
          <p:nvPr/>
        </p:nvSpPr>
        <p:spPr>
          <a:xfrm rot="3656494">
            <a:off x="2812860" y="3770526"/>
            <a:ext cx="504056" cy="406899"/>
          </a:xfrm>
          <a:prstGeom prst="rect">
            <a:avLst/>
          </a:prstGeom>
        </p:spPr>
        <p:txBody>
          <a:bodyPr/>
          <a:lstStyle>
            <a:lvl1pPr marL="177800" indent="-1778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48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100" dirty="0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endParaRPr lang="sl-SI" sz="2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4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>
            <a:extLst>
              <a:ext uri="{FF2B5EF4-FFF2-40B4-BE49-F238E27FC236}">
                <a16:creationId xmlns:a16="http://schemas.microsoft.com/office/drawing/2014/main" id="{2ACC7EAE-C289-498F-B4ED-480A31815C8B}"/>
              </a:ext>
            </a:extLst>
          </p:cNvPr>
          <p:cNvSpPr/>
          <p:nvPr/>
        </p:nvSpPr>
        <p:spPr>
          <a:xfrm>
            <a:off x="0" y="-27384"/>
            <a:ext cx="12192000" cy="1189995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6" name="Slika 5" descr="Slika, ki vsebuje besede risba&#10;&#10;Opis je samodejno ustvarjen">
            <a:extLst>
              <a:ext uri="{FF2B5EF4-FFF2-40B4-BE49-F238E27FC236}">
                <a16:creationId xmlns:a16="http://schemas.microsoft.com/office/drawing/2014/main" id="{A6A9B7CB-4617-4314-BF47-CB39356B9C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4392" y="243255"/>
            <a:ext cx="2147673" cy="59708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FB772AA-29FF-44C0-ADC8-285FC96786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58" y="124390"/>
            <a:ext cx="1628775" cy="96202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F4B9DC5-FC63-4A56-BF8C-D26448AFA1F7}"/>
              </a:ext>
            </a:extLst>
          </p:cNvPr>
          <p:cNvSpPr/>
          <p:nvPr/>
        </p:nvSpPr>
        <p:spPr>
          <a:xfrm>
            <a:off x="8112224" y="5877272"/>
            <a:ext cx="378004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Rectangle: Diagonal Corners Rounded 22">
            <a:extLst>
              <a:ext uri="{FF2B5EF4-FFF2-40B4-BE49-F238E27FC236}">
                <a16:creationId xmlns:a16="http://schemas.microsoft.com/office/drawing/2014/main" id="{55BB9F66-CD12-4096-9128-80F2127082D5}"/>
              </a:ext>
            </a:extLst>
          </p:cNvPr>
          <p:cNvSpPr/>
          <p:nvPr/>
        </p:nvSpPr>
        <p:spPr>
          <a:xfrm>
            <a:off x="1847528" y="6008804"/>
            <a:ext cx="8424936" cy="451415"/>
          </a:xfrm>
          <a:prstGeom prst="round2Diag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96CD4BEB-5F0B-4E0E-8BA0-51EFCB95C735}"/>
              </a:ext>
            </a:extLst>
          </p:cNvPr>
          <p:cNvSpPr txBox="1">
            <a:spLocks/>
          </p:cNvSpPr>
          <p:nvPr/>
        </p:nvSpPr>
        <p:spPr bwMode="auto">
          <a:xfrm>
            <a:off x="2237656" y="6034565"/>
            <a:ext cx="8178824" cy="5165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cardinal directions of the sky and how do we determine them?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9702E77B-AABD-44F5-9944-8F2E4C9D584F}"/>
              </a:ext>
            </a:extLst>
          </p:cNvPr>
          <p:cNvSpPr txBox="1">
            <a:spLocks/>
          </p:cNvSpPr>
          <p:nvPr/>
        </p:nvSpPr>
        <p:spPr bwMode="auto">
          <a:xfrm>
            <a:off x="2669705" y="325773"/>
            <a:ext cx="6852591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ARE YOU ORIENTATED?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3CB4417-5B27-48FE-914A-14BA1DBF3EC6}"/>
              </a:ext>
            </a:extLst>
          </p:cNvPr>
          <p:cNvSpPr txBox="1">
            <a:spLocks/>
          </p:cNvSpPr>
          <p:nvPr/>
        </p:nvSpPr>
        <p:spPr>
          <a:xfrm>
            <a:off x="695400" y="2092001"/>
            <a:ext cx="6056954" cy="2993183"/>
          </a:xfrm>
          <a:prstGeom prst="rect">
            <a:avLst/>
          </a:prstGeom>
        </p:spPr>
        <p:txBody>
          <a:bodyPr/>
          <a:lstStyle>
            <a:lvl1pPr marL="177800" indent="-1778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48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307F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Think about the space between your home and school.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Are you oriented in this space?</a:t>
            </a:r>
          </a:p>
          <a:p>
            <a:pPr>
              <a:buClr>
                <a:srgbClr val="00307F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307F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are oriented when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 know where we are and where we need to go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reach a certain goal. This means that we orientate ourselves in a certain space, object, place.</a:t>
            </a: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61EDB62-76C8-4479-B94A-9A422BC0C10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136" y="1726948"/>
            <a:ext cx="3780040" cy="371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1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>
            <a:extLst>
              <a:ext uri="{FF2B5EF4-FFF2-40B4-BE49-F238E27FC236}">
                <a16:creationId xmlns:a16="http://schemas.microsoft.com/office/drawing/2014/main" id="{D0BC4616-67A2-4EE5-8AA6-F315FA0FB7B8}"/>
              </a:ext>
            </a:extLst>
          </p:cNvPr>
          <p:cNvSpPr/>
          <p:nvPr/>
        </p:nvSpPr>
        <p:spPr>
          <a:xfrm>
            <a:off x="0" y="-27384"/>
            <a:ext cx="12192000" cy="1189995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5" name="Slika 4" descr="Slika, ki vsebuje besede risba&#10;&#10;Opis je samodejno ustvarjen">
            <a:extLst>
              <a:ext uri="{FF2B5EF4-FFF2-40B4-BE49-F238E27FC236}">
                <a16:creationId xmlns:a16="http://schemas.microsoft.com/office/drawing/2014/main" id="{6E8880C5-C56E-479D-ADE7-8100D24AF4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4392" y="243255"/>
            <a:ext cx="2147673" cy="59708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3CA9E80-7AF2-4DB3-BD20-6F8844AF36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58" y="124390"/>
            <a:ext cx="1628775" cy="96202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F4B9DC5-FC63-4A56-BF8C-D26448AFA1F7}"/>
              </a:ext>
            </a:extLst>
          </p:cNvPr>
          <p:cNvSpPr/>
          <p:nvPr/>
        </p:nvSpPr>
        <p:spPr>
          <a:xfrm>
            <a:off x="8328248" y="5949280"/>
            <a:ext cx="3809483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Title 4">
            <a:extLst>
              <a:ext uri="{FF2B5EF4-FFF2-40B4-BE49-F238E27FC236}">
                <a16:creationId xmlns:a16="http://schemas.microsoft.com/office/drawing/2014/main" id="{65953B43-8670-4F58-9CA6-676F8A8B886F}"/>
              </a:ext>
            </a:extLst>
          </p:cNvPr>
          <p:cNvSpPr txBox="1">
            <a:spLocks/>
          </p:cNvSpPr>
          <p:nvPr/>
        </p:nvSpPr>
        <p:spPr bwMode="auto">
          <a:xfrm>
            <a:off x="2305407" y="305210"/>
            <a:ext cx="6929973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COMPASS AND THE DIRECTIONS OF THE SKY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03B2ACB2-BBFA-4A7F-B79B-440BC4D80C2C}"/>
              </a:ext>
            </a:extLst>
          </p:cNvPr>
          <p:cNvSpPr txBox="1">
            <a:spLocks/>
          </p:cNvSpPr>
          <p:nvPr/>
        </p:nvSpPr>
        <p:spPr>
          <a:xfrm>
            <a:off x="597187" y="1779782"/>
            <a:ext cx="4718866" cy="3888433"/>
          </a:xfrm>
          <a:prstGeom prst="rect">
            <a:avLst/>
          </a:prstGeom>
        </p:spPr>
        <p:txBody>
          <a:bodyPr/>
          <a:lstStyle>
            <a:lvl1pPr marL="177800" indent="-1778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48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use the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COMPASS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the cardinal directions of the sky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compass has a magnetic needle that always faces the magnetic north.</a:t>
            </a:r>
          </a:p>
          <a:p>
            <a:pPr marL="0" indent="0">
              <a:buNone/>
            </a:pPr>
            <a:endParaRPr lang="sl-SI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CARDINAL DIRECTIONS ARE</a:t>
            </a:r>
            <a:r>
              <a:rPr lang="sl-SI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Attention!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letters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compass are meant for the </a:t>
            </a:r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 names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cardinal directions of the sky and may not match the names in the different languages. </a:t>
            </a:r>
            <a:endParaRPr lang="sl-SI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PoljeZBesedilom 38">
            <a:extLst>
              <a:ext uri="{FF2B5EF4-FFF2-40B4-BE49-F238E27FC236}">
                <a16:creationId xmlns:a16="http://schemas.microsoft.com/office/drawing/2014/main" id="{4B190D42-8A0E-4551-85C3-04ABCE13A740}"/>
              </a:ext>
            </a:extLst>
          </p:cNvPr>
          <p:cNvSpPr txBox="1"/>
          <p:nvPr/>
        </p:nvSpPr>
        <p:spPr>
          <a:xfrm>
            <a:off x="7857017" y="1919834"/>
            <a:ext cx="13667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NORTH</a:t>
            </a:r>
            <a:endParaRPr lang="sl-SI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PoljeZBesedilom 39">
            <a:extLst>
              <a:ext uri="{FF2B5EF4-FFF2-40B4-BE49-F238E27FC236}">
                <a16:creationId xmlns:a16="http://schemas.microsoft.com/office/drawing/2014/main" id="{0CB5BFFE-B01F-4ABB-9836-A90159D38837}"/>
              </a:ext>
            </a:extLst>
          </p:cNvPr>
          <p:cNvSpPr txBox="1"/>
          <p:nvPr/>
        </p:nvSpPr>
        <p:spPr>
          <a:xfrm>
            <a:off x="5770393" y="3589644"/>
            <a:ext cx="16957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600" b="1" dirty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sl-SI" sz="16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sl-SI" sz="1600" b="1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</a:p>
        </p:txBody>
      </p:sp>
      <p:sp>
        <p:nvSpPr>
          <p:cNvPr id="41" name="PoljeZBesedilom 40">
            <a:extLst>
              <a:ext uri="{FF2B5EF4-FFF2-40B4-BE49-F238E27FC236}">
                <a16:creationId xmlns:a16="http://schemas.microsoft.com/office/drawing/2014/main" id="{8DB896C8-13B3-4F6E-8A8F-0C8E7FF4613E}"/>
              </a:ext>
            </a:extLst>
          </p:cNvPr>
          <p:cNvSpPr txBox="1"/>
          <p:nvPr/>
        </p:nvSpPr>
        <p:spPr>
          <a:xfrm>
            <a:off x="7822815" y="5298883"/>
            <a:ext cx="13667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sz="1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kumimoji="0" lang="sl-SI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SOUTH</a:t>
            </a:r>
            <a:endParaRPr lang="sl-SI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PoljeZBesedilom 41">
            <a:extLst>
              <a:ext uri="{FF2B5EF4-FFF2-40B4-BE49-F238E27FC236}">
                <a16:creationId xmlns:a16="http://schemas.microsoft.com/office/drawing/2014/main" id="{E7F88124-0371-4C1C-9F22-B21484629717}"/>
              </a:ext>
            </a:extLst>
          </p:cNvPr>
          <p:cNvSpPr txBox="1"/>
          <p:nvPr/>
        </p:nvSpPr>
        <p:spPr>
          <a:xfrm>
            <a:off x="9950899" y="3611131"/>
            <a:ext cx="16957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600" b="1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sl-SI" sz="16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sl-SI" sz="1600" b="1" dirty="0">
                <a:latin typeface="Arial" panose="020B0604020202020204" pitchFamily="34" charset="0"/>
                <a:cs typeface="Arial" panose="020B0604020202020204" pitchFamily="34" charset="0"/>
              </a:rPr>
              <a:t>EAST</a:t>
            </a:r>
          </a:p>
        </p:txBody>
      </p:sp>
      <p:sp>
        <p:nvSpPr>
          <p:cNvPr id="43" name="PoljeZBesedilom 42">
            <a:extLst>
              <a:ext uri="{FF2B5EF4-FFF2-40B4-BE49-F238E27FC236}">
                <a16:creationId xmlns:a16="http://schemas.microsoft.com/office/drawing/2014/main" id="{35670C4B-2DDB-48CF-AB2B-FABF29D6DF53}"/>
              </a:ext>
            </a:extLst>
          </p:cNvPr>
          <p:cNvSpPr txBox="1"/>
          <p:nvPr/>
        </p:nvSpPr>
        <p:spPr>
          <a:xfrm>
            <a:off x="5708567" y="2678818"/>
            <a:ext cx="26196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NW </a:t>
            </a:r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NORTHWEST</a:t>
            </a:r>
          </a:p>
        </p:txBody>
      </p:sp>
      <p:sp>
        <p:nvSpPr>
          <p:cNvPr id="44" name="PoljeZBesedilom 43">
            <a:extLst>
              <a:ext uri="{FF2B5EF4-FFF2-40B4-BE49-F238E27FC236}">
                <a16:creationId xmlns:a16="http://schemas.microsoft.com/office/drawing/2014/main" id="{CDF97F17-1595-4D7D-9FCD-D079E7858066}"/>
              </a:ext>
            </a:extLst>
          </p:cNvPr>
          <p:cNvSpPr txBox="1"/>
          <p:nvPr/>
        </p:nvSpPr>
        <p:spPr>
          <a:xfrm>
            <a:off x="9624392" y="2639863"/>
            <a:ext cx="24214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NORTHEAST</a:t>
            </a:r>
          </a:p>
        </p:txBody>
      </p:sp>
      <p:sp>
        <p:nvSpPr>
          <p:cNvPr id="45" name="PoljeZBesedilom 44">
            <a:extLst>
              <a:ext uri="{FF2B5EF4-FFF2-40B4-BE49-F238E27FC236}">
                <a16:creationId xmlns:a16="http://schemas.microsoft.com/office/drawing/2014/main" id="{A3CE9BF8-640A-443F-AC88-4D95D0F04083}"/>
              </a:ext>
            </a:extLst>
          </p:cNvPr>
          <p:cNvSpPr txBox="1"/>
          <p:nvPr/>
        </p:nvSpPr>
        <p:spPr>
          <a:xfrm>
            <a:off x="9680746" y="4647673"/>
            <a:ext cx="21460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SOUTHEAST</a:t>
            </a:r>
          </a:p>
        </p:txBody>
      </p:sp>
      <p:sp>
        <p:nvSpPr>
          <p:cNvPr id="46" name="PoljeZBesedilom 45">
            <a:extLst>
              <a:ext uri="{FF2B5EF4-FFF2-40B4-BE49-F238E27FC236}">
                <a16:creationId xmlns:a16="http://schemas.microsoft.com/office/drawing/2014/main" id="{ABF9593E-7F27-4758-9EDE-8219EEC499A3}"/>
              </a:ext>
            </a:extLst>
          </p:cNvPr>
          <p:cNvSpPr txBox="1"/>
          <p:nvPr/>
        </p:nvSpPr>
        <p:spPr>
          <a:xfrm>
            <a:off x="5695547" y="4647673"/>
            <a:ext cx="23608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SW </a:t>
            </a:r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sl-SI" sz="1200" b="1" dirty="0">
                <a:latin typeface="Arial" panose="020B0604020202020204" pitchFamily="34" charset="0"/>
                <a:cs typeface="Arial" panose="020B0604020202020204" pitchFamily="34" charset="0"/>
              </a:rPr>
              <a:t>SOUTHWEST</a:t>
            </a:r>
          </a:p>
        </p:txBody>
      </p:sp>
      <p:pic>
        <p:nvPicPr>
          <p:cNvPr id="15" name="Grafika 14">
            <a:extLst>
              <a:ext uri="{FF2B5EF4-FFF2-40B4-BE49-F238E27FC236}">
                <a16:creationId xmlns:a16="http://schemas.microsoft.com/office/drawing/2014/main" id="{BDBBE4D5-5765-4250-952F-31B4431635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77460" y="236165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>
            <a:extLst>
              <a:ext uri="{FF2B5EF4-FFF2-40B4-BE49-F238E27FC236}">
                <a16:creationId xmlns:a16="http://schemas.microsoft.com/office/drawing/2014/main" id="{BDA40463-2F87-4985-AC20-02569287E450}"/>
              </a:ext>
            </a:extLst>
          </p:cNvPr>
          <p:cNvSpPr/>
          <p:nvPr/>
        </p:nvSpPr>
        <p:spPr>
          <a:xfrm>
            <a:off x="0" y="-27384"/>
            <a:ext cx="12192000" cy="1189995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7" name="Slika 6" descr="Slika, ki vsebuje besede risba&#10;&#10;Opis je samodejno ustvarjen">
            <a:extLst>
              <a:ext uri="{FF2B5EF4-FFF2-40B4-BE49-F238E27FC236}">
                <a16:creationId xmlns:a16="http://schemas.microsoft.com/office/drawing/2014/main" id="{8AB4C00E-2A2F-4919-A9BE-B0B5546ABD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4392" y="243255"/>
            <a:ext cx="2147673" cy="59708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A1D4521-CE5E-494B-A391-5FCFFCB810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58" y="124390"/>
            <a:ext cx="1628775" cy="96202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F4B9DC5-FC63-4A56-BF8C-D26448AFA1F7}"/>
              </a:ext>
            </a:extLst>
          </p:cNvPr>
          <p:cNvSpPr/>
          <p:nvPr/>
        </p:nvSpPr>
        <p:spPr>
          <a:xfrm>
            <a:off x="8328248" y="5949280"/>
            <a:ext cx="3809483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Title 4">
            <a:extLst>
              <a:ext uri="{FF2B5EF4-FFF2-40B4-BE49-F238E27FC236}">
                <a16:creationId xmlns:a16="http://schemas.microsoft.com/office/drawing/2014/main" id="{65953B43-8670-4F58-9CA6-676F8A8B886F}"/>
              </a:ext>
            </a:extLst>
          </p:cNvPr>
          <p:cNvSpPr txBox="1">
            <a:spLocks/>
          </p:cNvSpPr>
          <p:nvPr/>
        </p:nvSpPr>
        <p:spPr bwMode="auto">
          <a:xfrm>
            <a:off x="2669705" y="315272"/>
            <a:ext cx="6852591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ORIENTATION TASK WITH A GRID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03B2ACB2-BBFA-4A7F-B79B-440BC4D80C2C}"/>
              </a:ext>
            </a:extLst>
          </p:cNvPr>
          <p:cNvSpPr txBox="1">
            <a:spLocks/>
          </p:cNvSpPr>
          <p:nvPr/>
        </p:nvSpPr>
        <p:spPr>
          <a:xfrm>
            <a:off x="767408" y="1628799"/>
            <a:ext cx="5688632" cy="4608513"/>
          </a:xfrm>
          <a:prstGeom prst="rect">
            <a:avLst/>
          </a:prstGeom>
        </p:spPr>
        <p:txBody>
          <a:bodyPr/>
          <a:lstStyle>
            <a:lvl1pPr marL="177800" indent="-1778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48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front of you, you have a grid with marked sides of the sky: north (N), south (S), east (E), west (W).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drawing with the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pen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dot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marked on the grid.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Drawing instructions: 1 N means go 1 step north, 2 N means go 2 steps north, etc.; 1 SE means go 1 step to the southeast etc.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Instruction:                                                                         </a:t>
            </a: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–1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–2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–5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–2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–1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–5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–3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–2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–3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–3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E46B714-3CED-4A39-96C8-2B2F2D91DE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18" t="6530" r="6293" b="5308"/>
          <a:stretch/>
        </p:blipFill>
        <p:spPr>
          <a:xfrm>
            <a:off x="7357984" y="1844825"/>
            <a:ext cx="3634559" cy="3888432"/>
          </a:xfrm>
          <a:prstGeom prst="rect">
            <a:avLst/>
          </a:prstGeom>
        </p:spPr>
      </p:pic>
      <p:cxnSp>
        <p:nvCxnSpPr>
          <p:cNvPr id="5" name="Raven povezovalnik 4">
            <a:extLst>
              <a:ext uri="{FF2B5EF4-FFF2-40B4-BE49-F238E27FC236}">
                <a16:creationId xmlns:a16="http://schemas.microsoft.com/office/drawing/2014/main" id="{199F3D58-3A59-4B8F-923B-B81E95FE5379}"/>
              </a:ext>
            </a:extLst>
          </p:cNvPr>
          <p:cNvCxnSpPr>
            <a:cxnSpLocks/>
          </p:cNvCxnSpPr>
          <p:nvPr/>
        </p:nvCxnSpPr>
        <p:spPr>
          <a:xfrm flipV="1">
            <a:off x="7752184" y="5229200"/>
            <a:ext cx="0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en povezovalnik 29">
            <a:extLst>
              <a:ext uri="{FF2B5EF4-FFF2-40B4-BE49-F238E27FC236}">
                <a16:creationId xmlns:a16="http://schemas.microsoft.com/office/drawing/2014/main" id="{E159C3DE-2B11-4B08-AF2E-ED0B42B5B3F2}"/>
              </a:ext>
            </a:extLst>
          </p:cNvPr>
          <p:cNvCxnSpPr>
            <a:cxnSpLocks/>
          </p:cNvCxnSpPr>
          <p:nvPr/>
        </p:nvCxnSpPr>
        <p:spPr>
          <a:xfrm flipV="1">
            <a:off x="7752184" y="4869160"/>
            <a:ext cx="0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ven povezovalnik 30">
            <a:extLst>
              <a:ext uri="{FF2B5EF4-FFF2-40B4-BE49-F238E27FC236}">
                <a16:creationId xmlns:a16="http://schemas.microsoft.com/office/drawing/2014/main" id="{59C57488-8464-46D6-ACFF-5C24FA2A1894}"/>
              </a:ext>
            </a:extLst>
          </p:cNvPr>
          <p:cNvCxnSpPr>
            <a:cxnSpLocks/>
          </p:cNvCxnSpPr>
          <p:nvPr/>
        </p:nvCxnSpPr>
        <p:spPr>
          <a:xfrm flipH="1" flipV="1">
            <a:off x="7766214" y="4509120"/>
            <a:ext cx="360040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ovezovalnik 10">
            <a:extLst>
              <a:ext uri="{FF2B5EF4-FFF2-40B4-BE49-F238E27FC236}">
                <a16:creationId xmlns:a16="http://schemas.microsoft.com/office/drawing/2014/main" id="{95E442C9-2990-4406-AC69-F2C89423DDBB}"/>
              </a:ext>
            </a:extLst>
          </p:cNvPr>
          <p:cNvCxnSpPr>
            <a:cxnSpLocks/>
          </p:cNvCxnSpPr>
          <p:nvPr/>
        </p:nvCxnSpPr>
        <p:spPr>
          <a:xfrm flipV="1">
            <a:off x="7752184" y="4509120"/>
            <a:ext cx="0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3D570A2D-06AE-41C8-9894-AC3620BA04BB}"/>
              </a:ext>
            </a:extLst>
          </p:cNvPr>
          <p:cNvSpPr txBox="1"/>
          <p:nvPr/>
        </p:nvSpPr>
        <p:spPr>
          <a:xfrm>
            <a:off x="8931713" y="1527175"/>
            <a:ext cx="377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tillium Web SemiBold" panose="00000700000000000000" pitchFamily="2" charset="0"/>
              </a:rPr>
              <a:t>N</a:t>
            </a:r>
            <a:endParaRPr lang="sl-SI" sz="2400" b="1" dirty="0">
              <a:latin typeface="Titillium Web SemiBold" panose="00000700000000000000" pitchFamily="2" charset="0"/>
            </a:endParaRP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7C248D61-083C-4427-A98A-7432EE6AD179}"/>
              </a:ext>
            </a:extLst>
          </p:cNvPr>
          <p:cNvSpPr txBox="1"/>
          <p:nvPr/>
        </p:nvSpPr>
        <p:spPr>
          <a:xfrm>
            <a:off x="8959115" y="5589240"/>
            <a:ext cx="377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tillium Web SemiBold" panose="00000700000000000000" pitchFamily="2" charset="0"/>
              </a:rPr>
              <a:t>S</a:t>
            </a:r>
            <a:endParaRPr lang="sl-SI" sz="2400" b="1" dirty="0">
              <a:latin typeface="Titillium Web SemiBold" panose="00000700000000000000" pitchFamily="2" charset="0"/>
            </a:endParaRP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331A1965-1335-475F-80B0-F105BF1F776D}"/>
              </a:ext>
            </a:extLst>
          </p:cNvPr>
          <p:cNvSpPr txBox="1"/>
          <p:nvPr/>
        </p:nvSpPr>
        <p:spPr>
          <a:xfrm>
            <a:off x="10975339" y="3558207"/>
            <a:ext cx="377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tillium Web SemiBold" panose="00000700000000000000" pitchFamily="2" charset="0"/>
              </a:rPr>
              <a:t>E</a:t>
            </a:r>
            <a:endParaRPr lang="sl-SI" sz="2400" b="1" dirty="0">
              <a:latin typeface="Titillium Web SemiBold" panose="00000700000000000000" pitchFamily="2" charset="0"/>
            </a:endParaRP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3157CA60-3B43-41E5-A532-F3014B6D46D6}"/>
              </a:ext>
            </a:extLst>
          </p:cNvPr>
          <p:cNvSpPr txBox="1"/>
          <p:nvPr/>
        </p:nvSpPr>
        <p:spPr>
          <a:xfrm>
            <a:off x="6888088" y="3558206"/>
            <a:ext cx="377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tillium Web SemiBold" panose="00000700000000000000" pitchFamily="2" charset="0"/>
              </a:rPr>
              <a:t>W</a:t>
            </a:r>
            <a:endParaRPr lang="sl-SI" sz="2400" b="1" dirty="0">
              <a:latin typeface="Titillium Web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98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>
            <a:extLst>
              <a:ext uri="{FF2B5EF4-FFF2-40B4-BE49-F238E27FC236}">
                <a16:creationId xmlns:a16="http://schemas.microsoft.com/office/drawing/2014/main" id="{9487FC6F-BFB9-4870-B168-F2744F6936EF}"/>
              </a:ext>
            </a:extLst>
          </p:cNvPr>
          <p:cNvSpPr/>
          <p:nvPr/>
        </p:nvSpPr>
        <p:spPr>
          <a:xfrm>
            <a:off x="0" y="-27384"/>
            <a:ext cx="12192000" cy="1189995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7" name="Slika 6" descr="Slika, ki vsebuje besede risba&#10;&#10;Opis je samodejno ustvarjen">
            <a:extLst>
              <a:ext uri="{FF2B5EF4-FFF2-40B4-BE49-F238E27FC236}">
                <a16:creationId xmlns:a16="http://schemas.microsoft.com/office/drawing/2014/main" id="{39B424EC-63D2-43CD-964A-1C35B3F60A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4392" y="243255"/>
            <a:ext cx="2147673" cy="59708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4006CB51-6973-40A4-AFE4-2A53DDB90A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58" y="124390"/>
            <a:ext cx="1628775" cy="96202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F4B9DC5-FC63-4A56-BF8C-D26448AFA1F7}"/>
              </a:ext>
            </a:extLst>
          </p:cNvPr>
          <p:cNvSpPr/>
          <p:nvPr/>
        </p:nvSpPr>
        <p:spPr>
          <a:xfrm>
            <a:off x="8328248" y="5949280"/>
            <a:ext cx="3809483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Title 4">
            <a:extLst>
              <a:ext uri="{FF2B5EF4-FFF2-40B4-BE49-F238E27FC236}">
                <a16:creationId xmlns:a16="http://schemas.microsoft.com/office/drawing/2014/main" id="{65953B43-8670-4F58-9CA6-676F8A8B886F}"/>
              </a:ext>
            </a:extLst>
          </p:cNvPr>
          <p:cNvSpPr txBox="1">
            <a:spLocks/>
          </p:cNvSpPr>
          <p:nvPr/>
        </p:nvSpPr>
        <p:spPr bwMode="auto">
          <a:xfrm>
            <a:off x="2669705" y="315272"/>
            <a:ext cx="6852591" cy="4320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</a:extLst>
        </p:spPr>
        <p:txBody>
          <a:bodyPr vert="horz" wrap="square" lIns="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None/>
              <a:defRPr kumimoji="0" sz="3000" b="0" i="0" u="none" kern="1200" baseline="0">
                <a:solidFill>
                  <a:srgbClr val="6BB745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WITH A COMPASS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03B2ACB2-BBFA-4A7F-B79B-440BC4D80C2C}"/>
              </a:ext>
            </a:extLst>
          </p:cNvPr>
          <p:cNvSpPr txBox="1">
            <a:spLocks/>
          </p:cNvSpPr>
          <p:nvPr/>
        </p:nvSpPr>
        <p:spPr>
          <a:xfrm>
            <a:off x="739834" y="1934215"/>
            <a:ext cx="6761137" cy="4608513"/>
          </a:xfrm>
          <a:prstGeom prst="rect">
            <a:avLst/>
          </a:prstGeom>
        </p:spPr>
        <p:txBody>
          <a:bodyPr/>
          <a:lstStyle>
            <a:lvl1pPr marL="177800" indent="-1778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48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1800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Clr>
                <a:srgbClr val="6BB745"/>
              </a:buClr>
              <a:buSzPct val="100000"/>
              <a:buFont typeface="Arial" pitchFamily="34" charset="0"/>
              <a:buChar char="•"/>
              <a:defRPr kumimoji="0" sz="2000" b="0" i="0" u="none" kern="1200" baseline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spcAft>
                <a:spcPts val="50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the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Compass Galaxy app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hold the tablet in front of you in a horizontal position. To determine north,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until the red needle (N) aligns with the red mark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you are looking north, and you are oriented in space.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at what is in the classroom to the north, south, west and east.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which direction of the sky are the door, board, and windows located?</a:t>
            </a: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BC3D2DE-DD6B-4EE8-B385-7EE30A8739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1679" y="1970768"/>
            <a:ext cx="1917948" cy="201622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CA6F5DC-6083-49DA-B3F1-DA10BFB4F63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250" b="21875"/>
          <a:stretch/>
        </p:blipFill>
        <p:spPr>
          <a:xfrm>
            <a:off x="9534218" y="3645024"/>
            <a:ext cx="1917948" cy="204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1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TITEL GRÜ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CoverTitel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CoverTitel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CoverTitel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CoverTitel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CoverTitel1"/>
</p:tagLst>
</file>

<file path=ppt/theme/theme1.xml><?xml version="1.0" encoding="utf-8"?>
<a:theme xmlns:a="http://schemas.openxmlformats.org/drawingml/2006/main" name="Green Text Content Slides">
  <a:themeElements>
    <a:clrScheme name="EIT Colour Palette">
      <a:dk1>
        <a:srgbClr val="333333"/>
      </a:dk1>
      <a:lt1>
        <a:srgbClr val="FFFFFF"/>
      </a:lt1>
      <a:dk2>
        <a:srgbClr val="034EA2"/>
      </a:dk2>
      <a:lt2>
        <a:srgbClr val="6BB745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333333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8_eitRaw_PresentationMaster.potx" id="{DC858601-12D4-402D-9F46-02DFA6F2EDE4}" vid="{DE6FA451-9BB0-4ADD-A121-1726D9483511}"/>
    </a:ext>
  </a:extLst>
</a:theme>
</file>

<file path=ppt/theme/theme2.xml><?xml version="1.0" encoding="utf-8"?>
<a:theme xmlns:a="http://schemas.openxmlformats.org/drawingml/2006/main" name="COVER-White">
  <a:themeElements>
    <a:clrScheme name="EIT Colour Palette">
      <a:dk1>
        <a:srgbClr val="333333"/>
      </a:dk1>
      <a:lt1>
        <a:srgbClr val="FFFFFF"/>
      </a:lt1>
      <a:dk2>
        <a:srgbClr val="034EA2"/>
      </a:dk2>
      <a:lt2>
        <a:srgbClr val="6BB745"/>
      </a:lt2>
      <a:accent1>
        <a:srgbClr val="73C4EE"/>
      </a:accent1>
      <a:accent2>
        <a:srgbClr val="630F7A"/>
      </a:accent2>
      <a:accent3>
        <a:srgbClr val="E74394"/>
      </a:accent3>
      <a:accent4>
        <a:srgbClr val="152D79"/>
      </a:accent4>
      <a:accent5>
        <a:srgbClr val="FDCD15"/>
      </a:accent5>
      <a:accent6>
        <a:srgbClr val="00AFAA"/>
      </a:accent6>
      <a:hlink>
        <a:srgbClr val="333333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8_eitRaw_PresentationMaster.potx" id="{DC858601-12D4-402D-9F46-02DFA6F2EDE4}" vid="{8DEEACA0-1221-42A7-AC92-909CB06BEBB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1FF3F5FCE5A140995D105DE85A01B2" ma:contentTypeVersion="11" ma:contentTypeDescription="Create a new document." ma:contentTypeScope="" ma:versionID="92bd35719b82f2d1f5d713a78186f844">
  <xsd:schema xmlns:xsd="http://www.w3.org/2001/XMLSchema" xmlns:xs="http://www.w3.org/2001/XMLSchema" xmlns:p="http://schemas.microsoft.com/office/2006/metadata/properties" xmlns:ns2="07192dcc-4ed0-4014-a0da-0f122b20a54d" targetNamespace="http://schemas.microsoft.com/office/2006/metadata/properties" ma:root="true" ma:fieldsID="f1df32fb2af9c32488b7ca8c8395e6f9" ns2:_="">
    <xsd:import namespace="07192dcc-4ed0-4014-a0da-0f122b20a5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92dcc-4ed0-4014-a0da-0f122b20a5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41DD55-43B1-4FE9-A849-8BCED6792A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192dcc-4ed0-4014-a0da-0f122b20a5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B023AD-9A76-4F3A-8CF7-51FC427A59BD}">
  <ds:schemaRefs>
    <ds:schemaRef ds:uri="8f28978f-b0f5-4a37-8376-f841b92b913c"/>
    <ds:schemaRef ds:uri="http://schemas.microsoft.com/office/2006/documentManagement/types"/>
    <ds:schemaRef ds:uri="http://schemas.openxmlformats.org/package/2006/metadata/core-properties"/>
    <ds:schemaRef ds:uri="496ed1e7-e3fc-4fbd-af20-a6d00d332ced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7137C99-0AB9-4807-9B38-CBF0A719BD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v8_eitRaw_PresentationMaster[3]</Template>
  <TotalTime>5363</TotalTime>
  <Words>907</Words>
  <Application>Microsoft Office PowerPoint</Application>
  <PresentationFormat>Bredbild</PresentationFormat>
  <Paragraphs>109</Paragraphs>
  <Slides>13</Slides>
  <Notes>11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13</vt:i4>
      </vt:variant>
      <vt:variant>
        <vt:lpstr>Anpassade bildspel</vt:lpstr>
      </vt:variant>
      <vt:variant>
        <vt:i4>1</vt:i4>
      </vt:variant>
    </vt:vector>
  </HeadingPairs>
  <TitlesOfParts>
    <vt:vector size="20" baseType="lpstr">
      <vt:lpstr>Arial</vt:lpstr>
      <vt:lpstr>Calibri</vt:lpstr>
      <vt:lpstr>Titillium</vt:lpstr>
      <vt:lpstr>Titillium Web SemiBold</vt:lpstr>
      <vt:lpstr>Green Text Content Slides</vt:lpstr>
      <vt:lpstr>COVER-White</vt:lpstr>
      <vt:lpstr>BETTERGEO HUNT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TestShow1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Table of Content</dc:title>
  <dc:subject>eit RawMaterials Presentation</dc:subject>
  <dc:creator>Katerina Thomas</dc:creator>
  <cp:keywords>16:9;eit;RawMaterials</cp:keywords>
  <cp:lastModifiedBy>Fredrik Karlsson</cp:lastModifiedBy>
  <cp:revision>292</cp:revision>
  <dcterms:created xsi:type="dcterms:W3CDTF">2016-08-10T08:59:47Z</dcterms:created>
  <dcterms:modified xsi:type="dcterms:W3CDTF">2022-02-16T16:53:15Z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0x010100B51FF3F5FCE5A140995D105DE85A01B2</vt:lpwstr>
  </property>
  <property fmtid="{D5CDD505-2E9C-101B-9397-08002B2CF9AE}" pid="3" name="_dlc_DocIdItemGuid">
    <vt:lpwstr>0a8a2235-7c23-414d-bc11-5455752acf16</vt:lpwstr>
  </property>
</Properties>
</file>