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829" r:id="rId5"/>
    <p:sldMasterId id="2147483854" r:id="rId6"/>
  </p:sldMasterIdLst>
  <p:notesMasterIdLst>
    <p:notesMasterId r:id="rId25"/>
  </p:notesMasterIdLst>
  <p:handoutMasterIdLst>
    <p:handoutMasterId r:id="rId26"/>
  </p:handoutMasterIdLst>
  <p:sldIdLst>
    <p:sldId id="368" r:id="rId7"/>
    <p:sldId id="675" r:id="rId8"/>
    <p:sldId id="687" r:id="rId9"/>
    <p:sldId id="676" r:id="rId10"/>
    <p:sldId id="685" r:id="rId11"/>
    <p:sldId id="686" r:id="rId12"/>
    <p:sldId id="684" r:id="rId13"/>
    <p:sldId id="689" r:id="rId14"/>
    <p:sldId id="678" r:id="rId15"/>
    <p:sldId id="679" r:id="rId16"/>
    <p:sldId id="680" r:id="rId17"/>
    <p:sldId id="681" r:id="rId18"/>
    <p:sldId id="424" r:id="rId19"/>
    <p:sldId id="682" r:id="rId20"/>
    <p:sldId id="425" r:id="rId21"/>
    <p:sldId id="426" r:id="rId22"/>
    <p:sldId id="683" r:id="rId23"/>
    <p:sldId id="362" r:id="rId24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675"/>
            <p14:sldId id="687"/>
            <p14:sldId id="676"/>
            <p14:sldId id="685"/>
            <p14:sldId id="686"/>
            <p14:sldId id="684"/>
            <p14:sldId id="689"/>
            <p14:sldId id="678"/>
            <p14:sldId id="679"/>
            <p14:sldId id="680"/>
            <p14:sldId id="681"/>
            <p14:sldId id="424"/>
            <p14:sldId id="682"/>
            <p14:sldId id="425"/>
            <p14:sldId id="426"/>
            <p14:sldId id="683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B42"/>
    <a:srgbClr val="73BB66"/>
    <a:srgbClr val="0E4194"/>
    <a:srgbClr val="00307F"/>
    <a:srgbClr val="6CB745"/>
    <a:srgbClr val="368158"/>
    <a:srgbClr val="034EA2"/>
    <a:srgbClr val="6BB745"/>
    <a:srgbClr val="FFFFFF"/>
    <a:srgbClr val="031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11" d="100"/>
          <a:sy n="111" d="100"/>
        </p:scale>
        <p:origin x="714" y="96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8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3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4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1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1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4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4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49E21D-3EC3-42D3-B146-6B6556171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D6FD1-B48B-479A-87B2-17106E7D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1CC6DF-B0FB-498F-A6E2-10677536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E9ED67-B59E-485C-9EF5-E203D564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960A2E-6B4C-42A2-B103-6F62A6D1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5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6D340-D7FA-42ED-A2A7-76DD25E5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09055A-9E04-48C3-A80B-7CBD7D44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B84C91-5EF6-4449-88F3-C6DF7C91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615763-9249-41C0-9BC7-E56D148F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8F9ABA-C568-4A29-B06F-C35BACAC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13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04FC7-3BEF-4C07-A4EC-48329BB3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9B4009-D7AE-40FE-AA05-D65F03EE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2B6399-82E3-4C52-BE16-5A8531CE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DEDDFF-F1A6-48CC-9209-4D9CAA68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A5A70A-5DBB-4173-AD43-1AB5981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28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F5A0F-62FD-42C1-84F2-BD998A49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5D971-C9B7-41B0-83E9-8988EAFBF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835451-445C-49B9-AF62-F8D3AAB54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BB9710-16D8-409D-8F79-D939D22C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58B517E-89A7-4E5C-BF5C-2C5155A2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CB15485-7409-413B-B5FC-411F0964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69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8EE33-279B-4405-8700-70D9789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EB92D0-AD73-467C-8E20-ABAE9332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8CF0BC4-A540-48C8-A927-AE45B88FE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837C0F0-3703-4E5B-85AF-45784F443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CB729E8-10AB-4D9A-812D-5953905F2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BBAD7CA-54F3-4601-A984-173A54CF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62FE8D7-CF08-407C-899F-1617AB8F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C17E491-CB1C-41FC-944A-5ABCDEA8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3A7DB2-D08C-430C-B51A-6C0AEF1F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5381122-1DEA-4A27-9A50-B9EDB4B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452B7A5-6819-4E89-B689-546379E7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B2252D-35E6-40AF-AB81-C17A1854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795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A76B5D6-F471-4829-AA97-D198349B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041FF59-C4A9-4ADC-A398-4096CAB7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65B4CE-03E5-404B-A9AB-D0CDDAA7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784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032A4-E580-4F2A-9688-60034D02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550DA1-4B41-45CC-9F14-851B4A2E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FC8994E-666A-463B-AAC6-D25D0C45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8313BBC-EC26-4B48-8F56-5D5CCF3D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1CF8EE5-0A35-4A4C-86F1-12A537E5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23BD6AD-8EE5-4CA4-AAB9-C5D2BF9C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737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64D30-2643-439D-8192-5FD24B69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1CABC86-081B-4E11-A5B6-01FAC934D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ADACF70-4ED6-4EFF-B6E5-2B0687B0A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19E75AD-15AC-4B98-828A-C5FA37E1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37ECF1-7AC5-4DE5-916E-548ECAB4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AFFE473-C16E-4FBE-91B9-D355CB8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24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FFE97-76A0-4665-B21D-3237BA07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D834F8-14B2-4AF1-A5A7-67962AE03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06A4DC-A4E9-4E28-90E0-F239CE30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C53EFA-E768-4DCA-84D6-5CA1971D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B8CC31-7FDD-4636-B47D-7EAD2F3C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91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5BCB14C-37C0-4EE8-AF1A-4E460414C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F0FECB-0A3C-4B93-A2CF-C56E0BB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F081D1-D8BB-4EE4-8B1A-2773175C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4B1B97-5128-4FE5-8E63-EA1E1579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87FF93-9727-4ED2-A6E8-BAEC758E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14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7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0D5CC2C-2BFE-401D-ADD3-5E5FC2DF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AA066E-2F4E-4464-8246-1D844F8E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11DE06-A761-40DB-BD9D-F093AD6C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5CF5-43E6-46CB-8894-38F3661C1942}" type="datetimeFigureOut">
              <a:rPr lang="sl-SI" smtClean="0"/>
              <a:t>8. 02. 2022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F1CE20-23D5-4DF6-B086-26FB6CFF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BC92E83-74B6-416B-BCDA-5FFAEE10F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67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ee4future.eitrawmaterials.eu/sl/homepage-si/?_findpoi=46.0569465,14.5057515,10,Ljubljana,%20Sloven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11" y="2937026"/>
            <a:ext cx="4833424" cy="720080"/>
          </a:xfrm>
        </p:spPr>
        <p:txBody>
          <a:bodyPr/>
          <a:lstStyle/>
          <a:p>
            <a:r>
              <a:rPr lang="en-US" sz="3600" b="1" dirty="0"/>
              <a:t>3 R-ji ZA ZMANJŠANJE ODPADKOV</a:t>
            </a:r>
            <a:endParaRPr lang="sl-SI" sz="3600" b="1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000" i="1" dirty="0" err="1"/>
              <a:t>Poučevanje</a:t>
            </a:r>
            <a:r>
              <a:rPr lang="de-DE" sz="2000" i="1" dirty="0"/>
              <a:t> o </a:t>
            </a:r>
            <a:r>
              <a:rPr lang="de-DE" sz="2000" i="1" dirty="0" err="1"/>
              <a:t>surovinah</a:t>
            </a:r>
            <a:r>
              <a:rPr lang="de-DE" sz="2000" i="1" dirty="0"/>
              <a:t> </a:t>
            </a:r>
            <a:r>
              <a:rPr lang="de-DE" sz="2000" i="1" dirty="0" err="1"/>
              <a:t>skozi</a:t>
            </a:r>
            <a:r>
              <a:rPr lang="de-DE" sz="2000" i="1" dirty="0"/>
              <a:t> Minecraft </a:t>
            </a:r>
            <a:endParaRPr lang="en-US" sz="2000" i="1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0974A73-0C78-476E-985B-BA0446336465}"/>
              </a:ext>
            </a:extLst>
          </p:cNvPr>
          <p:cNvCxnSpPr/>
          <p:nvPr/>
        </p:nvCxnSpPr>
        <p:spPr>
          <a:xfrm>
            <a:off x="468511" y="3933056"/>
            <a:ext cx="4331345" cy="0"/>
          </a:xfrm>
          <a:prstGeom prst="line">
            <a:avLst/>
          </a:prstGeom>
          <a:ln>
            <a:solidFill>
              <a:srgbClr val="003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REDUCE = ZMANJŠAJ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ODPADKE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BD0C6D8-8087-45C4-B8EE-DC034349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425" y="4907656"/>
            <a:ext cx="1123282" cy="11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duce, Reuse, Recycle, Tote Bag, Cotton, Twill, Natural, Beige, Sturdy,  Washable, Smiley Face, Have a Nice Day, Gi… | Shopping tote bag, Recycle  tote bag, Tote bag">
            <a:extLst>
              <a:ext uri="{FF2B5EF4-FFF2-40B4-BE49-F238E27FC236}">
                <a16:creationId xmlns:a16="http://schemas.microsoft.com/office/drawing/2014/main" id="{89B8E8D4-8B63-4B3D-9384-E7E14D5D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925" y="2966019"/>
            <a:ext cx="2716526" cy="27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911424" y="1515769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ZMANJŠAJ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ALI PREPREČI 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ODPADKE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D0C6D8-8087-45C4-B8EE-DC034349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546147"/>
            <a:ext cx="1123282" cy="1123282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911424" y="2979317"/>
            <a:ext cx="6725589" cy="30956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Uporabljaj izdelke za večkratno uporabo (steklene flaške, vrečke iz blaga…).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Izposodi, najemi ali deli z drugimi nekatere izdelke (orodje, pohištvo, avte…).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Kupi kar res potrebuješ.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Kupuj izdelke z manj embalaže ali takšno, ki se da reciklirati.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Izdelke uporabljaj čim dlje (dobra skrb za izdelke in popravila)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Natisni manj stvari.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911424" y="2223269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Kaj to pomeni?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Z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manjšaj količino odpadkov, ki jo vsak dan proizvedeš</a:t>
            </a:r>
          </a:p>
        </p:txBody>
      </p:sp>
      <p:pic>
        <p:nvPicPr>
          <p:cNvPr id="1028" name="Picture 4" descr="RETHINK REUSABLE STRING SHOPPING BAG – SHORT HANDLE">
            <a:extLst>
              <a:ext uri="{FF2B5EF4-FFF2-40B4-BE49-F238E27FC236}">
                <a16:creationId xmlns:a16="http://schemas.microsoft.com/office/drawing/2014/main" id="{CF5DB42F-AF32-4D29-894E-50EE85C7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515" y="44797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se Words on reducing your plastic consumption | WiseOceans">
            <a:extLst>
              <a:ext uri="{FF2B5EF4-FFF2-40B4-BE49-F238E27FC236}">
                <a16:creationId xmlns:a16="http://schemas.microsoft.com/office/drawing/2014/main" id="{072CF6D1-D759-47D5-A884-59D0A404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491" y="2972398"/>
            <a:ext cx="17281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REUSE = PONOVNO UPORABI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CA60A3C-F55E-40D8-BC0E-9421DE9C2D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12" y="4813339"/>
            <a:ext cx="1189995" cy="11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911424" y="1628800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PONOVNO UPORABI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911424" y="3212976"/>
            <a:ext cx="5616624" cy="26811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Stekleno/plastično embalažo uporabi za shranjevanje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Stara oblačila uporabi za čiščenje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Doniraj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stvari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ki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jih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 ne 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potrebuješ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več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 (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oblačila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telefon</a:t>
            </a:r>
            <a:r>
              <a:rPr lang="en-US" sz="1800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…)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Izdelke predelaj v drugo namembnost (torba iz kavbojk, star papir, plastenke…)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911424" y="2336300"/>
            <a:ext cx="7560840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Kaj to pomeni?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Najti novo uporabo za izdelek, ki si ga mislil vreči stran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A60A3C-F55E-40D8-BC0E-9421DE9C2D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628800"/>
            <a:ext cx="1189995" cy="1189995"/>
          </a:xfrm>
          <a:prstGeom prst="rect">
            <a:avLst/>
          </a:prstGeom>
        </p:spPr>
      </p:pic>
      <p:pic>
        <p:nvPicPr>
          <p:cNvPr id="1026" name="Picture 2" descr="reused shoes">
            <a:extLst>
              <a:ext uri="{FF2B5EF4-FFF2-40B4-BE49-F238E27FC236}">
                <a16:creationId xmlns:a16="http://schemas.microsoft.com/office/drawing/2014/main" id="{DA6BE204-B0DC-4AB5-B74C-4E49DC49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332" y="4505064"/>
            <a:ext cx="2160241" cy="12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using Household Items – Regional Recycling &amp; Waste Reduction District">
            <a:extLst>
              <a:ext uri="{FF2B5EF4-FFF2-40B4-BE49-F238E27FC236}">
                <a16:creationId xmlns:a16="http://schemas.microsoft.com/office/drawing/2014/main" id="{61DE2305-C261-4222-987C-DE6D91B0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174" y="3212976"/>
            <a:ext cx="216024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ing Green by Recycling Metal Cans for Money Saving Home Decorating |  Aluminum can crafts, Recycled crafts, Recycle cans">
            <a:extLst>
              <a:ext uri="{FF2B5EF4-FFF2-40B4-BE49-F238E27FC236}">
                <a16:creationId xmlns:a16="http://schemas.microsoft.com/office/drawing/2014/main" id="{500987FE-B682-4AB6-B733-323105EC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5259" y="3212976"/>
            <a:ext cx="2367081" cy="25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RECYCLE = RECIKLIRAJ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C912117-45DE-4DD8-8316-4F05BDD8E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12" y="4874299"/>
            <a:ext cx="1189995" cy="11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911424" y="1628800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RECIKLIRAJ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911424" y="3216742"/>
            <a:ext cx="6120680" cy="26811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Sortiranje smeti v pravilne smetnjake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Pravilno odmetavanje vseh ostalih odpadkov, ki ne gredo v navadne smetnjake: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      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dpadna električna in elektronska oprema (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hlinkClick r:id="rId3"/>
              </a:rPr>
              <a:t>OEEO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        (elektronika, baterije, svetilke, kuhinjski aparati)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kosovni odpadki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evarni odpadki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911424" y="2336300"/>
            <a:ext cx="7560840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Kaj to pomeni?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Zagotoviti, da se iz produkta lahko naredijo novi produkti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912117-45DE-4DD8-8316-4F05BDD8E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628800"/>
            <a:ext cx="1189995" cy="11899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08379A6-4DD6-40CD-B5BC-79822CD6AE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8" y="3199398"/>
            <a:ext cx="1994478" cy="25771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6E1D7FE-3DCC-4400-A654-0B75133F31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789" y="3263788"/>
            <a:ext cx="1301398" cy="25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276FFD63-5DD9-4C0F-9169-CC7DA64813F7}"/>
              </a:ext>
            </a:extLst>
          </p:cNvPr>
          <p:cNvSpPr txBox="1">
            <a:spLocks/>
          </p:cNvSpPr>
          <p:nvPr/>
        </p:nvSpPr>
        <p:spPr bwMode="auto">
          <a:xfrm>
            <a:off x="2334930" y="325774"/>
            <a:ext cx="752214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MINECRAFT ODPADKI</a:t>
            </a:r>
          </a:p>
        </p:txBody>
      </p:sp>
      <p:pic>
        <p:nvPicPr>
          <p:cNvPr id="4" name="Slika 3" descr="Slika, ki vsebuje besede besedilo, tabla z rezultati&#10;&#10;Opis je samodejno ustvarjen">
            <a:extLst>
              <a:ext uri="{FF2B5EF4-FFF2-40B4-BE49-F238E27FC236}">
                <a16:creationId xmlns:a16="http://schemas.microsoft.com/office/drawing/2014/main" id="{ACAA768B-7E88-4565-8F14-2CA1E018D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255" y="2197681"/>
            <a:ext cx="615605" cy="1018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E880ABD-4161-40D1-AD6F-C6CD6B7404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87" y="2311997"/>
            <a:ext cx="774921" cy="779179"/>
          </a:xfrm>
          <a:prstGeom prst="rect">
            <a:avLst/>
          </a:prstGeom>
        </p:spPr>
      </p:pic>
      <p:pic>
        <p:nvPicPr>
          <p:cNvPr id="9" name="Slika 8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18EE3494-6621-4F61-86FC-89237CA86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856" y="1914261"/>
            <a:ext cx="985990" cy="10524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1D6D413-64A8-4A9D-ABDC-0300926B8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97" y="5241324"/>
            <a:ext cx="840037" cy="70528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C8AC604-EB23-45E8-846E-1BF996825D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65" y="4929502"/>
            <a:ext cx="1041142" cy="1163104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629831AF-7235-40C4-96FC-2BD22E4438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03" y="2701587"/>
            <a:ext cx="1010373" cy="1189995"/>
          </a:xfrm>
          <a:prstGeom prst="rect">
            <a:avLst/>
          </a:prstGeom>
        </p:spPr>
      </p:pic>
      <p:pic>
        <p:nvPicPr>
          <p:cNvPr id="30" name="Slika 29" descr="Slika, ki vsebuje besede škatla, vsebnik&#10;&#10;Opis je samodejno ustvarjen">
            <a:extLst>
              <a:ext uri="{FF2B5EF4-FFF2-40B4-BE49-F238E27FC236}">
                <a16:creationId xmlns:a16="http://schemas.microsoft.com/office/drawing/2014/main" id="{B88AF90A-1C82-408E-8560-0A8AF668DF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87" y="1825490"/>
            <a:ext cx="1003442" cy="1050742"/>
          </a:xfrm>
          <a:prstGeom prst="rect">
            <a:avLst/>
          </a:prstGeom>
        </p:spPr>
      </p:pic>
      <p:pic>
        <p:nvPicPr>
          <p:cNvPr id="2054" name="Picture 6" descr="Glass Pane | Minecraft Wiki | Fandom">
            <a:extLst>
              <a:ext uri="{FF2B5EF4-FFF2-40B4-BE49-F238E27FC236}">
                <a16:creationId xmlns:a16="http://schemas.microsoft.com/office/drawing/2014/main" id="{1AF957B9-6E35-42F0-8599-3F700E62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660" y="4324495"/>
            <a:ext cx="1049207" cy="10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dder | Minecraft Wiki | Fandom">
            <a:extLst>
              <a:ext uri="{FF2B5EF4-FFF2-40B4-BE49-F238E27FC236}">
                <a16:creationId xmlns:a16="http://schemas.microsoft.com/office/drawing/2014/main" id="{22049E72-3319-4011-BC07-2624DA67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891" y="3175584"/>
            <a:ext cx="1431995" cy="14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ok | Minecraft Wiki | Fandom">
            <a:extLst>
              <a:ext uri="{FF2B5EF4-FFF2-40B4-BE49-F238E27FC236}">
                <a16:creationId xmlns:a16="http://schemas.microsoft.com/office/drawing/2014/main" id="{EB26361E-EF9F-4DE3-95CA-BEB3F52D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56" y="4483351"/>
            <a:ext cx="985990" cy="9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per – Official Minecraft Wiki">
            <a:extLst>
              <a:ext uri="{FF2B5EF4-FFF2-40B4-BE49-F238E27FC236}">
                <a16:creationId xmlns:a16="http://schemas.microsoft.com/office/drawing/2014/main" id="{AAEAF82A-7205-4161-A23F-1C446FEF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9266" y="4413642"/>
            <a:ext cx="1050742" cy="10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411"/>
            <a:ext cx="12192000" cy="53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27E40B18-9995-4AAB-A337-850EFE484D20}"/>
              </a:ext>
            </a:extLst>
          </p:cNvPr>
          <p:cNvGrpSpPr/>
          <p:nvPr/>
        </p:nvGrpSpPr>
        <p:grpSpPr>
          <a:xfrm>
            <a:off x="818605" y="2142310"/>
            <a:ext cx="10473539" cy="3653072"/>
            <a:chOff x="1055441" y="1902501"/>
            <a:chExt cx="6048669" cy="21097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EFF6EF22-A2A2-4744-B6AA-47D7D8FAA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441" y="1918449"/>
              <a:ext cx="1296144" cy="2093771"/>
            </a:xfrm>
            <a:prstGeom prst="rect">
              <a:avLst/>
            </a:prstGeom>
          </p:spPr>
        </p:pic>
        <p:pic>
          <p:nvPicPr>
            <p:cNvPr id="7" name="Grafika 10">
              <a:extLst>
                <a:ext uri="{FF2B5EF4-FFF2-40B4-BE49-F238E27FC236}">
                  <a16:creationId xmlns:a16="http://schemas.microsoft.com/office/drawing/2014/main" id="{3084E243-7B95-4BEE-BBF0-0AFBCFA7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83632" y="1908948"/>
              <a:ext cx="1152128" cy="2073830"/>
            </a:xfrm>
            <a:prstGeom prst="rect">
              <a:avLst/>
            </a:prstGeom>
          </p:spPr>
        </p:pic>
        <p:pic>
          <p:nvPicPr>
            <p:cNvPr id="8" name="Grafika 13">
              <a:extLst>
                <a:ext uri="{FF2B5EF4-FFF2-40B4-BE49-F238E27FC236}">
                  <a16:creationId xmlns:a16="http://schemas.microsoft.com/office/drawing/2014/main" id="{612497C2-4D09-4386-88C3-C2B7831D0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7807" y="1902501"/>
              <a:ext cx="1152128" cy="2062858"/>
            </a:xfrm>
            <a:prstGeom prst="rect">
              <a:avLst/>
            </a:prstGeom>
          </p:spPr>
        </p:pic>
        <p:pic>
          <p:nvPicPr>
            <p:cNvPr id="9" name="Grafika 17">
              <a:extLst>
                <a:ext uri="{FF2B5EF4-FFF2-40B4-BE49-F238E27FC236}">
                  <a16:creationId xmlns:a16="http://schemas.microsoft.com/office/drawing/2014/main" id="{2BC2E49E-DE25-4D3A-AF67-47E8564FE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51982" y="1959981"/>
              <a:ext cx="1152128" cy="2013532"/>
            </a:xfrm>
            <a:prstGeom prst="rect">
              <a:avLst/>
            </a:prstGeom>
          </p:spPr>
        </p:pic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BCD425B4-66CC-4FDC-912A-D0ABF08210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0632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Organski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odpadki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44F75871-4307-4E61-9707-BEE4A999E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24807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Papir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84031F78-4A3F-402D-A95C-AC74E75003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42653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Steklo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7415BAAC-BC92-46C2-9F77-CB9A9B7A5D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93157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Plastika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Pravokotnik 13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RAVNANJE Z ODPADKI?</a:t>
            </a:r>
          </a:p>
        </p:txBody>
      </p:sp>
    </p:spTree>
    <p:extLst>
      <p:ext uri="{BB962C8B-B14F-4D97-AF65-F5344CB8AC3E}">
        <p14:creationId xmlns:p14="http://schemas.microsoft.com/office/powerpoint/2010/main" val="3198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3863753" y="294257"/>
            <a:ext cx="4464495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PREVEČ ODPADKOV</a:t>
            </a:r>
          </a:p>
        </p:txBody>
      </p:sp>
      <p:pic>
        <p:nvPicPr>
          <p:cNvPr id="24" name="Picture 10" descr="Weekend Charts: Messy World – NorthmanTr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296" y="1700808"/>
            <a:ext cx="4392488" cy="433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B0E8758-DF04-46ED-A3C4-B035DA140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700807"/>
            <a:ext cx="6482854" cy="43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KAM GREDO O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DPADKI?</a:t>
            </a:r>
          </a:p>
        </p:txBody>
      </p:sp>
      <p:pic>
        <p:nvPicPr>
          <p:cNvPr id="1026" name="Picture 2" descr="With Millions of Tons of Plastic in Oceans, More Scientists Studying Imp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26" y="1844824"/>
            <a:ext cx="2870033" cy="1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ev - Ukraine,- September,11 2009: Trash in the woods close to the Stock  Photo - Alam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1026" y="3976101"/>
            <a:ext cx="2870033" cy="21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72" y="1844824"/>
            <a:ext cx="3339465" cy="1878449"/>
          </a:xfrm>
          <a:prstGeom prst="rect">
            <a:avLst/>
          </a:prstGeom>
        </p:spPr>
      </p:pic>
      <p:pic>
        <p:nvPicPr>
          <p:cNvPr id="1034" name="Picture 10" descr="Landfill Waste Disposal Service | Landfill Disposal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971" y="3936737"/>
            <a:ext cx="3339465" cy="21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89" y="1844824"/>
            <a:ext cx="3434485" cy="1913355"/>
          </a:xfrm>
          <a:prstGeom prst="rect">
            <a:avLst/>
          </a:prstGeom>
        </p:spPr>
      </p:pic>
      <p:pic>
        <p:nvPicPr>
          <p:cNvPr id="3074" name="Picture 2" descr="covanta incinerator mauritius">
            <a:extLst>
              <a:ext uri="{FF2B5EF4-FFF2-40B4-BE49-F238E27FC236}">
                <a16:creationId xmlns:a16="http://schemas.microsoft.com/office/drawing/2014/main" id="{E51DE102-D32D-4DCA-AB4A-A774B18EA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2989" y="3974861"/>
            <a:ext cx="3434485" cy="21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9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04245D4-E11D-46AE-8658-F60BA62E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805466"/>
            <a:ext cx="6690901" cy="2567750"/>
          </a:xfrm>
          <a:prstGeom prst="rect">
            <a:avLst/>
          </a:prstGeom>
        </p:spPr>
      </p:pic>
      <p:sp>
        <p:nvSpPr>
          <p:cNvPr id="138" name="Rectangle 11">
            <a:extLst>
              <a:ext uri="{FF2B5EF4-FFF2-40B4-BE49-F238E27FC236}">
                <a16:creationId xmlns:a16="http://schemas.microsoft.com/office/drawing/2014/main" id="{0330F36E-B2F5-4745-97A0-39203DD994D9}"/>
              </a:ext>
            </a:extLst>
          </p:cNvPr>
          <p:cNvSpPr/>
          <p:nvPr/>
        </p:nvSpPr>
        <p:spPr>
          <a:xfrm>
            <a:off x="6168008" y="1568986"/>
            <a:ext cx="526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52AB4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ZGODOVINA ZEMLJE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(4,6 milijarde let)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MODERNI ČLOVEK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(20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 tisoč let)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34">
            <a:extLst>
              <a:ext uri="{FF2B5EF4-FFF2-40B4-BE49-F238E27FC236}">
                <a16:creationId xmlns:a16="http://schemas.microsoft.com/office/drawing/2014/main" id="{2A1DDD62-1ABE-46D8-926F-8AC010D3B27A}"/>
              </a:ext>
            </a:extLst>
          </p:cNvPr>
          <p:cNvSpPr/>
          <p:nvPr/>
        </p:nvSpPr>
        <p:spPr>
          <a:xfrm>
            <a:off x="3935760" y="6275775"/>
            <a:ext cx="9476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Vir: USGS, 2018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D38E867-D6FA-4285-8F6E-342C18754464}"/>
              </a:ext>
            </a:extLst>
          </p:cNvPr>
          <p:cNvGrpSpPr/>
          <p:nvPr/>
        </p:nvGrpSpPr>
        <p:grpSpPr>
          <a:xfrm>
            <a:off x="623392" y="2302360"/>
            <a:ext cx="4166939" cy="4015963"/>
            <a:chOff x="7032104" y="2312464"/>
            <a:chExt cx="4296544" cy="4140872"/>
          </a:xfrm>
        </p:grpSpPr>
        <p:pic>
          <p:nvPicPr>
            <p:cNvPr id="10" name="Grafika 9">
              <a:extLst>
                <a:ext uri="{FF2B5EF4-FFF2-40B4-BE49-F238E27FC236}">
                  <a16:creationId xmlns:a16="http://schemas.microsoft.com/office/drawing/2014/main" id="{630349B8-1244-4075-8353-7A0B0C18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32104" y="2312464"/>
              <a:ext cx="4296544" cy="4140872"/>
            </a:xfrm>
            <a:prstGeom prst="rect">
              <a:avLst/>
            </a:prstGeom>
          </p:spPr>
        </p:pic>
        <p:sp>
          <p:nvSpPr>
            <p:cNvPr id="85" name="PoljeZBesedilom 84">
              <a:extLst>
                <a:ext uri="{FF2B5EF4-FFF2-40B4-BE49-F238E27FC236}">
                  <a16:creationId xmlns:a16="http://schemas.microsoft.com/office/drawing/2014/main" id="{F444E236-C87D-4FA5-A98C-10552D066692}"/>
                </a:ext>
              </a:extLst>
            </p:cNvPr>
            <p:cNvSpPr txBox="1"/>
            <p:nvPr/>
          </p:nvSpPr>
          <p:spPr>
            <a:xfrm>
              <a:off x="8256240" y="2588604"/>
              <a:ext cx="2770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BAKER 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pol tone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sl-SI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oljeZBesedilom 87">
              <a:extLst>
                <a:ext uri="{FF2B5EF4-FFF2-40B4-BE49-F238E27FC236}">
                  <a16:creationId xmlns:a16="http://schemas.microsoft.com/office/drawing/2014/main" id="{7D33C6F4-13AC-4F37-AB99-A33A669461FF}"/>
                </a:ext>
              </a:extLst>
            </p:cNvPr>
            <p:cNvSpPr txBox="1"/>
            <p:nvPr/>
          </p:nvSpPr>
          <p:spPr>
            <a:xfrm>
              <a:off x="7616264" y="3416300"/>
              <a:ext cx="2895659" cy="380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ALUMINIJ 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 </a:t>
              </a:r>
              <a:r>
                <a:rPr kumimoji="0" lang="sl-SI" i="0" u="none" strike="noStrike" kern="1200" cap="none" spc="-15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tono in pol</a:t>
              </a:r>
              <a:endParaRPr kumimoji="0" lang="sl-SI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PoljeZBesedilom 90">
              <a:extLst>
                <a:ext uri="{FF2B5EF4-FFF2-40B4-BE49-F238E27FC236}">
                  <a16:creationId xmlns:a16="http://schemas.microsoft.com/office/drawing/2014/main" id="{35BBD6B4-56C4-47FF-9C19-2EBBBD9C6C7B}"/>
                </a:ext>
              </a:extLst>
            </p:cNvPr>
            <p:cNvSpPr txBox="1"/>
            <p:nvPr/>
          </p:nvSpPr>
          <p:spPr>
            <a:xfrm>
              <a:off x="8328248" y="4243996"/>
              <a:ext cx="2770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ŽELEZO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15 ton</a:t>
              </a:r>
              <a:endParaRPr kumimoji="0" lang="sl-SI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oljeZBesedilom 92">
              <a:extLst>
                <a:ext uri="{FF2B5EF4-FFF2-40B4-BE49-F238E27FC236}">
                  <a16:creationId xmlns:a16="http://schemas.microsoft.com/office/drawing/2014/main" id="{AA524347-099E-4864-AD1F-9997A9880930}"/>
                </a:ext>
              </a:extLst>
            </p:cNvPr>
            <p:cNvSpPr txBox="1"/>
            <p:nvPr/>
          </p:nvSpPr>
          <p:spPr>
            <a:xfrm>
              <a:off x="7699338" y="5040730"/>
              <a:ext cx="2770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SOL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13 ton</a:t>
              </a:r>
              <a:endParaRPr kumimoji="0" lang="sl-SI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PoljeZBesedilom 93">
              <a:extLst>
                <a:ext uri="{FF2B5EF4-FFF2-40B4-BE49-F238E27FC236}">
                  <a16:creationId xmlns:a16="http://schemas.microsoft.com/office/drawing/2014/main" id="{80EE5568-FE54-4CE6-AD57-ADF54CE5C2AD}"/>
                </a:ext>
              </a:extLst>
            </p:cNvPr>
            <p:cNvSpPr txBox="1"/>
            <p:nvPr/>
          </p:nvSpPr>
          <p:spPr>
            <a:xfrm>
              <a:off x="8369641" y="5832928"/>
              <a:ext cx="2770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CEMENT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560 ton</a:t>
              </a:r>
              <a:endParaRPr kumimoji="0" lang="sl-SI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11">
            <a:extLst>
              <a:ext uri="{FF2B5EF4-FFF2-40B4-BE49-F238E27FC236}">
                <a16:creationId xmlns:a16="http://schemas.microsoft.com/office/drawing/2014/main" id="{835E1734-1C72-405A-B3E7-E5EAF17D1409}"/>
              </a:ext>
            </a:extLst>
          </p:cNvPr>
          <p:cNvSpPr/>
          <p:nvPr/>
        </p:nvSpPr>
        <p:spPr>
          <a:xfrm>
            <a:off x="7703563" y="5306519"/>
            <a:ext cx="1704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milijard let v preteklost</a:t>
            </a:r>
            <a:endParaRPr kumimoji="0" lang="sl-SI" sz="14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DB50F3E-31BC-497C-8206-1817EB5645C3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KOLIKO SUROVIN </a:t>
            </a:r>
            <a:r>
              <a:rPr kumimoji="0" lang="sl-SI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PORAB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IMO?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1D358E9-A412-4F20-94AB-03C5848AFB64}"/>
              </a:ext>
            </a:extLst>
          </p:cNvPr>
          <p:cNvSpPr txBox="1"/>
          <p:nvPr/>
        </p:nvSpPr>
        <p:spPr>
          <a:xfrm>
            <a:off x="191344" y="1482604"/>
            <a:ext cx="4608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KOLIKO SUROVIN PORABI 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ČLOVEK V SVOJEM ŽIVLJENJU:</a:t>
            </a:r>
          </a:p>
        </p:txBody>
      </p:sp>
    </p:spTree>
    <p:extLst>
      <p:ext uri="{BB962C8B-B14F-4D97-AF65-F5344CB8AC3E}">
        <p14:creationId xmlns:p14="http://schemas.microsoft.com/office/powerpoint/2010/main" val="55751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85BB618-8CC8-4881-8333-C0BFAC81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55" y="3007045"/>
            <a:ext cx="10233482" cy="3121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E4FACA-69D9-46F4-BD80-A412FC24B39D}"/>
              </a:ext>
            </a:extLst>
          </p:cNvPr>
          <p:cNvSpPr/>
          <p:nvPr/>
        </p:nvSpPr>
        <p:spPr>
          <a:xfrm>
            <a:off x="6600056" y="1735479"/>
            <a:ext cx="473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V zadnjih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0 letih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, smo porabili </a:t>
            </a:r>
            <a:r>
              <a:rPr kumimoji="0" lang="sl-SI" b="1" i="0" u="none" strike="noStrike" kern="1200" cap="none" spc="0" normalizeH="0" baseline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skoraj polovico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trenutno poznanih virov 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na Zemlji</a:t>
            </a:r>
            <a:endParaRPr kumimoji="0" lang="sl-SI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AEF2374A-C681-4AA6-9647-B92637D7BB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953" y="1484784"/>
            <a:ext cx="3204356" cy="1229728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D6AB7BD9-5D79-4974-877C-27489FF51613}"/>
              </a:ext>
            </a:extLst>
          </p:cNvPr>
          <p:cNvSpPr/>
          <p:nvPr/>
        </p:nvSpPr>
        <p:spPr>
          <a:xfrm>
            <a:off x="5023296" y="3049436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</a:t>
            </a:r>
            <a:r>
              <a:rPr kumimoji="0" lang="sl-SI" sz="1400" b="1" i="0" u="none" strike="noStrike" kern="1200" cap="none" spc="0" normalizeH="0" baseline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isoč</a:t>
            </a:r>
            <a:r>
              <a:rPr kumimoji="0" lang="sl-SI" sz="1400" b="1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 let v preteklost</a:t>
            </a:r>
            <a:endParaRPr kumimoji="0" lang="sl-SI" sz="16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C0F7A8C3-1194-4113-B019-D9465982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15385">
            <a:off x="4737143" y="1985600"/>
            <a:ext cx="897624" cy="897624"/>
          </a:xfrm>
          <a:prstGeom prst="rect">
            <a:avLst/>
          </a:prstGeom>
        </p:spPr>
      </p:pic>
      <p:sp>
        <p:nvSpPr>
          <p:cNvPr id="32" name="Rectangle 11">
            <a:extLst>
              <a:ext uri="{FF2B5EF4-FFF2-40B4-BE49-F238E27FC236}">
                <a16:creationId xmlns:a16="http://schemas.microsoft.com/office/drawing/2014/main" id="{CBB52F58-2906-400C-95A3-27A1B4793AC2}"/>
              </a:ext>
            </a:extLst>
          </p:cNvPr>
          <p:cNvSpPr/>
          <p:nvPr/>
        </p:nvSpPr>
        <p:spPr>
          <a:xfrm>
            <a:off x="1185292" y="5850997"/>
            <a:ext cx="1066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Kamen, glina,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usnje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E7433F43-D217-4711-AA45-0894CEBC0097}"/>
              </a:ext>
            </a:extLst>
          </p:cNvPr>
          <p:cNvSpPr/>
          <p:nvPr/>
        </p:nvSpPr>
        <p:spPr>
          <a:xfrm>
            <a:off x="2504224" y="5876510"/>
            <a:ext cx="1066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Baker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EDD19E1C-AFB7-4DF5-96C0-CE04AACDFC80}"/>
              </a:ext>
            </a:extLst>
          </p:cNvPr>
          <p:cNvSpPr/>
          <p:nvPr/>
        </p:nvSpPr>
        <p:spPr>
          <a:xfrm>
            <a:off x="3635991" y="5876510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Zlato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75CC5511-90A1-4689-B167-62343CB7CC9E}"/>
              </a:ext>
            </a:extLst>
          </p:cNvPr>
          <p:cNvSpPr/>
          <p:nvPr/>
        </p:nvSpPr>
        <p:spPr>
          <a:xfrm>
            <a:off x="4753805" y="5876510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Steklo</a:t>
            </a:r>
            <a:endParaRPr kumimoji="0" lang="sl-SI" sz="1400" i="0" u="none" strike="noStrike" kern="1200" cap="none" spc="0" normalizeH="0" baseline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B4B21E9-82B4-4974-BC7F-760B5D9AE83D}"/>
              </a:ext>
            </a:extLst>
          </p:cNvPr>
          <p:cNvSpPr/>
          <p:nvPr/>
        </p:nvSpPr>
        <p:spPr>
          <a:xfrm>
            <a:off x="5367335" y="5876510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Bron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0075EC6-5F80-454B-B11A-6BFB00500DFC}"/>
              </a:ext>
            </a:extLst>
          </p:cNvPr>
          <p:cNvSpPr/>
          <p:nvPr/>
        </p:nvSpPr>
        <p:spPr>
          <a:xfrm>
            <a:off x="5984814" y="5876510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Železo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27251EA8-1ACD-42A1-94BF-C4BFBC24F2E5}"/>
              </a:ext>
            </a:extLst>
          </p:cNvPr>
          <p:cNvSpPr/>
          <p:nvPr/>
        </p:nvSpPr>
        <p:spPr>
          <a:xfrm>
            <a:off x="6506679" y="5876510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Jeklo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64308B70-0BB9-4BD1-A89F-134C1DE5BD28}"/>
              </a:ext>
            </a:extLst>
          </p:cNvPr>
          <p:cNvSpPr/>
          <p:nvPr/>
        </p:nvSpPr>
        <p:spPr>
          <a:xfrm>
            <a:off x="7037875" y="5876510"/>
            <a:ext cx="730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Beton</a:t>
            </a:r>
            <a:endParaRPr kumimoji="0" lang="sl-SI" sz="1400" i="0" u="none" strike="noStrike" kern="1200" cap="none" spc="0" normalizeH="0" baseline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4954BD56-5DEF-4C58-8D11-3E0FDDAA9AAA}"/>
              </a:ext>
            </a:extLst>
          </p:cNvPr>
          <p:cNvSpPr/>
          <p:nvPr/>
        </p:nvSpPr>
        <p:spPr>
          <a:xfrm>
            <a:off x="7609472" y="5876510"/>
            <a:ext cx="78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Premog</a:t>
            </a:r>
            <a:endParaRPr kumimoji="0" lang="sl-SI" sz="1400" i="0" u="none" strike="noStrike" kern="1200" cap="none" spc="0" normalizeH="0" baseline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80C45519-7291-400D-893C-4A2711916326}"/>
              </a:ext>
            </a:extLst>
          </p:cNvPr>
          <p:cNvSpPr/>
          <p:nvPr/>
        </p:nvSpPr>
        <p:spPr>
          <a:xfrm>
            <a:off x="9472310" y="5889106"/>
            <a:ext cx="206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Začetek</a:t>
            </a: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</a:t>
            </a:r>
            <a:r>
              <a:rPr lang="sl-SI" sz="1200" dirty="0" err="1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ndustrializacij</a:t>
            </a: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e</a:t>
            </a:r>
            <a:r>
              <a:rPr lang="sl-SI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in hitro odkrivanje novih </a:t>
            </a:r>
            <a:endParaRPr kumimoji="0" lang="en-US" sz="1200" i="0" u="none" strike="noStrike" kern="1200" cap="none" spc="0" normalizeH="0" baseline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materialov in elementov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9A58825-0184-4C2A-883B-352288BA71FF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KOLIKO SUROVIN </a:t>
            </a:r>
            <a:r>
              <a:rPr kumimoji="0" lang="sl-SI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PORAB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IMO?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B83F432C-8616-43D2-9DB8-0BDE3C0E8834}"/>
              </a:ext>
            </a:extLst>
          </p:cNvPr>
          <p:cNvSpPr/>
          <p:nvPr/>
        </p:nvSpPr>
        <p:spPr>
          <a:xfrm>
            <a:off x="9408368" y="3007045"/>
            <a:ext cx="1681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Danes</a:t>
            </a:r>
            <a:endParaRPr kumimoji="0" lang="sl-SI" sz="16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BB07EE47-795F-4F75-911D-C23369FCE6DF}"/>
              </a:ext>
            </a:extLst>
          </p:cNvPr>
          <p:cNvCxnSpPr>
            <a:cxnSpLocks/>
          </p:cNvCxnSpPr>
          <p:nvPr/>
        </p:nvCxnSpPr>
        <p:spPr>
          <a:xfrm flipH="1">
            <a:off x="9696401" y="3182826"/>
            <a:ext cx="288031" cy="193069"/>
          </a:xfrm>
          <a:prstGeom prst="straightConnector1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134846F7-3E03-4441-9942-E1F48A509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225" y="2996952"/>
            <a:ext cx="10080295" cy="485775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8BF38EB-8DBF-4E8A-9ACE-1F140CDED5A3}"/>
              </a:ext>
            </a:extLst>
          </p:cNvPr>
          <p:cNvCxnSpPr>
            <a:cxnSpLocks/>
          </p:cNvCxnSpPr>
          <p:nvPr/>
        </p:nvCxnSpPr>
        <p:spPr>
          <a:xfrm>
            <a:off x="8793756" y="2396035"/>
            <a:ext cx="830636" cy="851552"/>
          </a:xfrm>
          <a:prstGeom prst="straightConnector1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1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>
            <a:extLst>
              <a:ext uri="{FF2B5EF4-FFF2-40B4-BE49-F238E27FC236}">
                <a16:creationId xmlns:a16="http://schemas.microsoft.com/office/drawing/2014/main" id="{5778F172-E14E-4B8D-AC96-63314AFF315E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169AE2-681A-4D93-B383-F96DC5D03B86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</a:rPr>
              <a:t>JE RECIKLIRANJE DOVOLJ?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6F3E1B9-3C49-4BFE-92D6-537100083729}"/>
              </a:ext>
            </a:extLst>
          </p:cNvPr>
          <p:cNvSpPr txBox="1"/>
          <p:nvPr/>
        </p:nvSpPr>
        <p:spPr>
          <a:xfrm>
            <a:off x="688592" y="1988840"/>
            <a:ext cx="45621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ZAKAJ NE</a:t>
            </a:r>
            <a:r>
              <a:rPr kumimoji="0" lang="sl-SI" sz="24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Vse se ne da reciklirat 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Surovine sestavljene skupaj v napravah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Omejeno število recikliranj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(izgube pri recikliranju)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Slabša kvaliteta recikliranih surovin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Ni dobičkonosno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56ACADD-ABE2-455F-9A6C-9B536DD5BB3C}"/>
              </a:ext>
            </a:extLst>
          </p:cNvPr>
          <p:cNvSpPr txBox="1"/>
          <p:nvPr/>
        </p:nvSpPr>
        <p:spPr>
          <a:xfrm>
            <a:off x="6062588" y="1588730"/>
            <a:ext cx="1367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VČASIH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21081EC2-522A-416C-B5D2-59967D683475}"/>
              </a:ext>
            </a:extLst>
          </p:cNvPr>
          <p:cNvSpPr txBox="1"/>
          <p:nvPr/>
        </p:nvSpPr>
        <p:spPr>
          <a:xfrm>
            <a:off x="7680176" y="1588730"/>
            <a:ext cx="1367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DANES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D7D7FCC-5B4F-495C-B4F1-2CB67570795B}"/>
              </a:ext>
            </a:extLst>
          </p:cNvPr>
          <p:cNvSpPr txBox="1"/>
          <p:nvPr/>
        </p:nvSpPr>
        <p:spPr>
          <a:xfrm>
            <a:off x="9012007" y="1588730"/>
            <a:ext cx="1952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PRIHODNOST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C8FA4E93-9336-494B-BA26-4D126A261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2132856"/>
            <a:ext cx="4680520" cy="41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>
            <a:extLst>
              <a:ext uri="{FF2B5EF4-FFF2-40B4-BE49-F238E27FC236}">
                <a16:creationId xmlns:a16="http://schemas.microsoft.com/office/drawing/2014/main" id="{5778F172-E14E-4B8D-AC96-63314AFF315E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169AE2-681A-4D93-B383-F96DC5D03B86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</a:rPr>
              <a:t>JE RECIKLIRANJE DOVOLJ?</a:t>
            </a:r>
          </a:p>
        </p:txBody>
      </p:sp>
      <p:sp>
        <p:nvSpPr>
          <p:cNvPr id="9" name="Rectangle: Diagonal Corners Rounded 22">
            <a:extLst>
              <a:ext uri="{FF2B5EF4-FFF2-40B4-BE49-F238E27FC236}">
                <a16:creationId xmlns:a16="http://schemas.microsoft.com/office/drawing/2014/main" id="{99852AA0-CD81-4653-95B3-EEA70CF176CF}"/>
              </a:ext>
            </a:extLst>
          </p:cNvPr>
          <p:cNvSpPr/>
          <p:nvPr/>
        </p:nvSpPr>
        <p:spPr>
          <a:xfrm>
            <a:off x="1002336" y="3896165"/>
            <a:ext cx="4157559" cy="1263198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54099F2-F119-4A51-A7BD-7467C498F628}"/>
              </a:ext>
            </a:extLst>
          </p:cNvPr>
          <p:cNvSpPr txBox="1">
            <a:spLocks/>
          </p:cNvSpPr>
          <p:nvPr/>
        </p:nvSpPr>
        <p:spPr bwMode="auto">
          <a:xfrm>
            <a:off x="1130797" y="4091459"/>
            <a:ext cx="3900636" cy="8726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KAKO LAHKO TI PRISPEVAŠ ZA BOLJŠO PRIHODNOST?</a:t>
            </a:r>
            <a:endParaRPr kumimoji="0" lang="sl-SI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1" name="Rectangle: Diagonal Corners Rounded 22">
            <a:extLst>
              <a:ext uri="{FF2B5EF4-FFF2-40B4-BE49-F238E27FC236}">
                <a16:creationId xmlns:a16="http://schemas.microsoft.com/office/drawing/2014/main" id="{E194DB0D-6CD8-4838-8657-510D220CEC08}"/>
              </a:ext>
            </a:extLst>
          </p:cNvPr>
          <p:cNvSpPr/>
          <p:nvPr/>
        </p:nvSpPr>
        <p:spPr>
          <a:xfrm>
            <a:off x="1002336" y="2276872"/>
            <a:ext cx="4157559" cy="1263198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C3DAE18-37F0-4BD5-817E-8219735F30D2}"/>
              </a:ext>
            </a:extLst>
          </p:cNvPr>
          <p:cNvSpPr txBox="1">
            <a:spLocks/>
          </p:cNvSpPr>
          <p:nvPr/>
        </p:nvSpPr>
        <p:spPr bwMode="auto">
          <a:xfrm>
            <a:off x="1130797" y="2624880"/>
            <a:ext cx="3900636" cy="567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NI DOVOLJ!</a:t>
            </a:r>
            <a:endParaRPr kumimoji="0" lang="sl-SI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67F23C7-D672-491D-8642-28E44648BE2E}"/>
              </a:ext>
            </a:extLst>
          </p:cNvPr>
          <p:cNvSpPr txBox="1"/>
          <p:nvPr/>
        </p:nvSpPr>
        <p:spPr>
          <a:xfrm>
            <a:off x="5663952" y="1511005"/>
            <a:ext cx="18713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LINEARNA ECONOMIJA</a:t>
            </a:r>
            <a:endParaRPr kumimoji="0" lang="sl-SI" sz="1900" b="1" i="0" u="none" strike="noStrike" kern="1200" cap="none" spc="0" normalizeH="0" baseline="0" noProof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D15044-F75F-4685-93DF-010DF29E953B}"/>
              </a:ext>
            </a:extLst>
          </p:cNvPr>
          <p:cNvSpPr txBox="1"/>
          <p:nvPr/>
        </p:nvSpPr>
        <p:spPr>
          <a:xfrm>
            <a:off x="7176120" y="1511005"/>
            <a:ext cx="22322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ECONOMIJA RECIKLIRANJA</a:t>
            </a:r>
            <a:endParaRPr kumimoji="0" lang="sl-SI" sz="1900" b="1" i="0" u="none" strike="noStrike" kern="1200" cap="none" spc="0" normalizeH="0" baseline="0" noProof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0D52215-E4E1-49C3-824E-F2C660991BCA}"/>
              </a:ext>
            </a:extLst>
          </p:cNvPr>
          <p:cNvSpPr txBox="1"/>
          <p:nvPr/>
        </p:nvSpPr>
        <p:spPr>
          <a:xfrm>
            <a:off x="9048328" y="1511005"/>
            <a:ext cx="195238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KROŽNA EKONOMIJA</a:t>
            </a:r>
            <a:endParaRPr kumimoji="0" lang="sl-SI" sz="1900" b="1" i="0" u="none" strike="noStrike" kern="1200" cap="none" spc="0" normalizeH="0" baseline="0" noProof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B5232E3-1352-4ADC-AB0C-3C9305B26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2132856"/>
            <a:ext cx="4680520" cy="41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KAKO LAHKO TI PRISPEVAŠ?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5" y="3595314"/>
            <a:ext cx="5180915" cy="224285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880451" y="1205744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6" name="Rectangle: Diagonal Corners Rounded 22">
            <a:extLst>
              <a:ext uri="{FF2B5EF4-FFF2-40B4-BE49-F238E27FC236}">
                <a16:creationId xmlns:a16="http://schemas.microsoft.com/office/drawing/2014/main" id="{38F56B11-FA32-4B1E-A082-10020E015DB3}"/>
              </a:ext>
            </a:extLst>
          </p:cNvPr>
          <p:cNvSpPr/>
          <p:nvPr/>
        </p:nvSpPr>
        <p:spPr>
          <a:xfrm>
            <a:off x="6888088" y="5324247"/>
            <a:ext cx="3744416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C89E112-AFD0-45B4-AEB7-2A72119E0E15}"/>
              </a:ext>
            </a:extLst>
          </p:cNvPr>
          <p:cNvSpPr txBox="1">
            <a:spLocks/>
          </p:cNvSpPr>
          <p:nvPr/>
        </p:nvSpPr>
        <p:spPr bwMode="auto">
          <a:xfrm>
            <a:off x="7034152" y="5354796"/>
            <a:ext cx="3598352" cy="3454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HIRARHIJA RAVNANJA Z ODPADKI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0D95CD3-5066-455F-8E0C-E24E9397DDAA}"/>
              </a:ext>
            </a:extLst>
          </p:cNvPr>
          <p:cNvGrpSpPr/>
          <p:nvPr/>
        </p:nvGrpSpPr>
        <p:grpSpPr>
          <a:xfrm>
            <a:off x="5769270" y="1798697"/>
            <a:ext cx="5828486" cy="3401885"/>
            <a:chOff x="3091602" y="2436661"/>
            <a:chExt cx="5667021" cy="3307644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327F6CA8-2E37-4796-ACD7-3F656108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602" y="2436661"/>
              <a:ext cx="5667021" cy="3307644"/>
            </a:xfrm>
            <a:prstGeom prst="rect">
              <a:avLst/>
            </a:prstGeom>
          </p:spPr>
        </p:pic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3FF58862-EDBD-4E62-96F0-0F13F361BFE6}"/>
                </a:ext>
              </a:extLst>
            </p:cNvPr>
            <p:cNvSpPr txBox="1">
              <a:spLocks/>
            </p:cNvSpPr>
            <p:nvPr/>
          </p:nvSpPr>
          <p:spPr>
            <a:xfrm>
              <a:off x="3822289" y="2556900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sl-S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Zmanjšanje odpadkov</a:t>
              </a:r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C8AF6A45-A12D-445A-B3FA-05521471044A}"/>
                </a:ext>
              </a:extLst>
            </p:cNvPr>
            <p:cNvSpPr txBox="1">
              <a:spLocks/>
            </p:cNvSpPr>
            <p:nvPr/>
          </p:nvSpPr>
          <p:spPr>
            <a:xfrm>
              <a:off x="3822289" y="3208567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sl-S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Ponovna uporaba</a:t>
              </a: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9F3EA43E-53DC-4B96-9799-DDCEDD8C645A}"/>
                </a:ext>
              </a:extLst>
            </p:cNvPr>
            <p:cNvSpPr txBox="1">
              <a:spLocks/>
            </p:cNvSpPr>
            <p:nvPr/>
          </p:nvSpPr>
          <p:spPr>
            <a:xfrm>
              <a:off x="3801098" y="3880001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sl-S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Recikliranje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DC9D309B-A2B3-45AC-8B6A-3AB2374B39FC}"/>
                </a:ext>
              </a:extLst>
            </p:cNvPr>
            <p:cNvSpPr txBox="1">
              <a:spLocks/>
            </p:cNvSpPr>
            <p:nvPr/>
          </p:nvSpPr>
          <p:spPr>
            <a:xfrm>
              <a:off x="5167879" y="4478954"/>
              <a:ext cx="1514465" cy="526745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sl-SI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Energija iz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           </a:t>
              </a:r>
              <a:r>
                <a:rPr kumimoji="0" lang="sl-SI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                                         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             </a:t>
              </a:r>
              <a:r>
                <a:rPr kumimoji="0" lang="sl-SI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             odpadkov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6E42FD09-E893-4786-B6FE-11541F66429A}"/>
                </a:ext>
              </a:extLst>
            </p:cNvPr>
            <p:cNvSpPr txBox="1">
              <a:spLocks/>
            </p:cNvSpPr>
            <p:nvPr/>
          </p:nvSpPr>
          <p:spPr>
            <a:xfrm>
              <a:off x="3791740" y="5107758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sl-SI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Odlaganje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7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FF3F5FCE5A140995D105DE85A01B2" ma:contentTypeVersion="11" ma:contentTypeDescription="Create a new document." ma:contentTypeScope="" ma:versionID="92bd35719b82f2d1f5d713a78186f844">
  <xsd:schema xmlns:xsd="http://www.w3.org/2001/XMLSchema" xmlns:xs="http://www.w3.org/2001/XMLSchema" xmlns:p="http://schemas.microsoft.com/office/2006/metadata/properties" xmlns:ns2="07192dcc-4ed0-4014-a0da-0f122b20a54d" targetNamespace="http://schemas.microsoft.com/office/2006/metadata/properties" ma:root="true" ma:fieldsID="f1df32fb2af9c32488b7ca8c8395e6f9" ns2:_="">
    <xsd:import namespace="07192dcc-4ed0-4014-a0da-0f122b20a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2dcc-4ed0-4014-a0da-0f122b20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134798-17D0-4457-A2E4-5F1E14FC1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2dcc-4ed0-4014-a0da-0f122b20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B023AD-9A76-4F3A-8CF7-51FC427A59BD}">
  <ds:schemaRefs>
    <ds:schemaRef ds:uri="8f28978f-b0f5-4a37-8376-f841b92b913c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6975</TotalTime>
  <Words>489</Words>
  <Application>Microsoft Office PowerPoint</Application>
  <PresentationFormat>Bredbild</PresentationFormat>
  <Paragraphs>114</Paragraphs>
  <Slides>18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18</vt:i4>
      </vt:variant>
      <vt:variant>
        <vt:lpstr>Anpassade bildspel</vt:lpstr>
      </vt:variant>
      <vt:variant>
        <vt:i4>1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Titillium</vt:lpstr>
      <vt:lpstr>Titillium Web</vt:lpstr>
      <vt:lpstr>Green Text Content Slides</vt:lpstr>
      <vt:lpstr>COVER-White</vt:lpstr>
      <vt:lpstr>Officeova tema</vt:lpstr>
      <vt:lpstr>3 R-ji ZA ZMANJŠANJE ODPADKOV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Fredrik Karlsson</cp:lastModifiedBy>
  <cp:revision>291</cp:revision>
  <dcterms:created xsi:type="dcterms:W3CDTF">2016-08-10T08:59:47Z</dcterms:created>
  <dcterms:modified xsi:type="dcterms:W3CDTF">2022-02-08T09:26:13Z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0x010100B51FF3F5FCE5A140995D105DE85A01B2</vt:lpwstr>
  </property>
  <property fmtid="{D5CDD505-2E9C-101B-9397-08002B2CF9AE}" pid="3" name="_dlc_DocIdItemGuid">
    <vt:lpwstr>0a8a2235-7c23-414d-bc11-5455752acf16</vt:lpwstr>
  </property>
</Properties>
</file>