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829" r:id="rId5"/>
  </p:sldMasterIdLst>
  <p:notesMasterIdLst>
    <p:notesMasterId r:id="rId12"/>
  </p:notesMasterIdLst>
  <p:handoutMasterIdLst>
    <p:handoutMasterId r:id="rId13"/>
  </p:handoutMasterIdLst>
  <p:sldIdLst>
    <p:sldId id="368" r:id="rId6"/>
    <p:sldId id="379" r:id="rId7"/>
    <p:sldId id="411" r:id="rId8"/>
    <p:sldId id="421" r:id="rId9"/>
    <p:sldId id="420" r:id="rId10"/>
    <p:sldId id="362" r:id="rId11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411"/>
            <p14:sldId id="421"/>
            <p14:sldId id="420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6BB745"/>
    <a:srgbClr val="00307F"/>
    <a:srgbClr val="FFFFFF"/>
    <a:srgbClr val="031241"/>
    <a:srgbClr val="88ABFF"/>
    <a:srgbClr val="B9BFC1"/>
    <a:srgbClr val="000000"/>
    <a:srgbClr val="CD154F"/>
    <a:srgbClr val="ED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11" d="100"/>
          <a:sy n="111" d="100"/>
        </p:scale>
        <p:origin x="714" y="96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7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DQcUIkYaWIE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sv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Relationship Id="rId14" Type="http://schemas.openxmlformats.org/officeDocument/2006/relationships/image" Target="../media/image23.svg"/><Relationship Id="rId22" Type="http://schemas.openxmlformats.org/officeDocument/2006/relationships/image" Target="../media/image31.svg"/><Relationship Id="rId27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8" y="2852936"/>
            <a:ext cx="4833424" cy="720080"/>
          </a:xfrm>
        </p:spPr>
        <p:txBody>
          <a:bodyPr/>
          <a:lstStyle/>
          <a:p>
            <a:r>
              <a:rPr lang="en-US" sz="4000" b="1" dirty="0"/>
              <a:t>OD KAMNIN DO RAČUNALNIKA</a:t>
            </a:r>
            <a:endParaRPr lang="sl-SI" sz="4000" b="1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2000" i="1" dirty="0" err="1"/>
              <a:t>Poučevanje</a:t>
            </a:r>
            <a:r>
              <a:rPr lang="de-DE" sz="2000" i="1" dirty="0"/>
              <a:t> o </a:t>
            </a:r>
            <a:r>
              <a:rPr lang="de-DE" sz="2000" i="1" dirty="0" err="1"/>
              <a:t>mineralnih</a:t>
            </a:r>
            <a:r>
              <a:rPr lang="de-DE" sz="2000" i="1" dirty="0"/>
              <a:t> </a:t>
            </a:r>
            <a:r>
              <a:rPr lang="de-DE" sz="2000" i="1" dirty="0" err="1"/>
              <a:t>surovinah</a:t>
            </a:r>
            <a:r>
              <a:rPr lang="de-DE" sz="2000" i="1" dirty="0"/>
              <a:t> </a:t>
            </a:r>
            <a:r>
              <a:rPr lang="de-DE" sz="2000" i="1" dirty="0" err="1"/>
              <a:t>skozi</a:t>
            </a:r>
            <a:r>
              <a:rPr lang="de-DE" sz="2000" i="1" dirty="0"/>
              <a:t> Minecraft </a:t>
            </a:r>
            <a:endParaRPr lang="en-US" sz="2000" i="1" dirty="0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0974A73-0C78-476E-985B-BA0446336465}"/>
              </a:ext>
            </a:extLst>
          </p:cNvPr>
          <p:cNvCxnSpPr/>
          <p:nvPr/>
        </p:nvCxnSpPr>
        <p:spPr>
          <a:xfrm>
            <a:off x="468511" y="3933056"/>
            <a:ext cx="4331345" cy="0"/>
          </a:xfrm>
          <a:prstGeom prst="line">
            <a:avLst/>
          </a:prstGeom>
          <a:ln>
            <a:solidFill>
              <a:srgbClr val="003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59061132-70F5-4AB7-A623-26BF18A6ABB5}"/>
              </a:ext>
            </a:extLst>
          </p:cNvPr>
          <p:cNvSpPr/>
          <p:nvPr/>
        </p:nvSpPr>
        <p:spPr>
          <a:xfrm>
            <a:off x="8112224" y="5922151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575720" y="5968945"/>
            <a:ext cx="5904656" cy="516540"/>
            <a:chOff x="1700892" y="5268531"/>
            <a:chExt cx="10721916" cy="516540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1700892" y="5268531"/>
              <a:ext cx="10342927" cy="516540"/>
            </a:xfrm>
            <a:prstGeom prst="round2Diag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11240" y="5268531"/>
              <a:ext cx="10311568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Klikni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tukaj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da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odkriješ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BetterGeo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2400" i="1" u="sng" dirty="0" err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dodatek</a:t>
              </a:r>
              <a:r>
                <a:rPr lang="en-US" sz="24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!</a:t>
              </a: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19054736-35A0-40B4-A149-C88920188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399554"/>
            <a:ext cx="5156422" cy="2900486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58F6086-DE18-413F-9B9E-839D98D1D27F}"/>
              </a:ext>
            </a:extLst>
          </p:cNvPr>
          <p:cNvSpPr txBox="1">
            <a:spLocks/>
          </p:cNvSpPr>
          <p:nvPr/>
        </p:nvSpPr>
        <p:spPr>
          <a:xfrm>
            <a:off x="565408" y="2313302"/>
            <a:ext cx="5602600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</a:pPr>
            <a:r>
              <a:rPr lang="sl-SI" sz="2400">
                <a:solidFill>
                  <a:schemeClr val="tx1"/>
                </a:solidFill>
              </a:rPr>
              <a:t>Minecraft je ena izmed najbolj popularnih iger na svetu (100+M igralcev)</a:t>
            </a:r>
          </a:p>
          <a:p>
            <a:pPr>
              <a:buClr>
                <a:srgbClr val="034EA2"/>
              </a:buClr>
            </a:pPr>
            <a:r>
              <a:rPr lang="sl-SI" sz="2400">
                <a:solidFill>
                  <a:schemeClr val="tx1"/>
                </a:solidFill>
              </a:rPr>
              <a:t>Igralci raziskujemo odprt svet zgrajen iz blokov</a:t>
            </a:r>
          </a:p>
          <a:p>
            <a:pPr>
              <a:buClr>
                <a:srgbClr val="034EA2"/>
              </a:buClr>
            </a:pPr>
            <a:r>
              <a:rPr lang="sl-SI" sz="2400">
                <a:solidFill>
                  <a:schemeClr val="tx1"/>
                </a:solidFill>
              </a:rPr>
              <a:t>Bloke različnih predmetov lahko razbijemo, da pridobimo različne surovine</a:t>
            </a:r>
          </a:p>
          <a:p>
            <a:pPr>
              <a:buClr>
                <a:srgbClr val="034EA2"/>
              </a:buClr>
            </a:pPr>
            <a:r>
              <a:rPr lang="sl-SI" sz="2400">
                <a:solidFill>
                  <a:schemeClr val="tx1"/>
                </a:solidFill>
              </a:rPr>
              <a:t>Različne surovine lahko združimo in iz njih naredimo nove predmete</a:t>
            </a:r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8D083AFB-BBD0-4E2F-A9D0-AC4035350847}"/>
              </a:ext>
            </a:extLst>
          </p:cNvPr>
          <p:cNvSpPr/>
          <p:nvPr/>
        </p:nvSpPr>
        <p:spPr>
          <a:xfrm>
            <a:off x="3575720" y="5752298"/>
            <a:ext cx="5796142" cy="94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6757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127448" y="6021288"/>
            <a:ext cx="8496943" cy="432048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1343472" y="6021288"/>
            <a:ext cx="8784976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dobimo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mineralne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surovine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Minecraft-u?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 v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resničnem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življenju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20860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3432" y="1906730"/>
            <a:ext cx="7053146" cy="3225238"/>
          </a:xfrm>
        </p:spPr>
        <p:txBody>
          <a:bodyPr>
            <a:noAutofit/>
          </a:bodyPr>
          <a:lstStyle/>
          <a:p>
            <a:pPr>
              <a:buClr>
                <a:srgbClr val="034EA2"/>
              </a:buClr>
            </a:pPr>
            <a:r>
              <a:rPr lang="sl-SI" sz="2400" dirty="0"/>
              <a:t>Surovine, ki jih v </a:t>
            </a:r>
            <a:r>
              <a:rPr lang="sl-SI" sz="2400" dirty="0" err="1"/>
              <a:t>Minecraft</a:t>
            </a:r>
            <a:r>
              <a:rPr lang="en-US" sz="2400" dirty="0"/>
              <a:t>-</a:t>
            </a:r>
            <a:r>
              <a:rPr lang="sl-SI" sz="2400" dirty="0"/>
              <a:t>u uporabimo za izdelavo predmetov, jih v resničnem življenju imenujemo mineralne surovine</a:t>
            </a:r>
          </a:p>
          <a:p>
            <a:pPr>
              <a:buClr>
                <a:srgbClr val="034EA2"/>
              </a:buClr>
            </a:pPr>
            <a:r>
              <a:rPr lang="sl-SI" sz="2400" dirty="0"/>
              <a:t>Če mineralne surovine ne rastejo na drevesu, od kod pridejo?</a:t>
            </a:r>
          </a:p>
          <a:p>
            <a:pPr>
              <a:buClr>
                <a:srgbClr val="034EA2"/>
              </a:buClr>
            </a:pPr>
            <a:r>
              <a:rPr lang="sl-SI" sz="2400" dirty="0"/>
              <a:t>Mineralne surovine pridobimo iz narave, torej so naravni viri.</a:t>
            </a:r>
          </a:p>
          <a:p>
            <a:pPr>
              <a:buClr>
                <a:srgbClr val="034EA2"/>
              </a:buClr>
            </a:pPr>
            <a:r>
              <a:rPr lang="sl-SI" sz="2400" dirty="0"/>
              <a:t>To je material, ki ga uporabimo pri izdelavi skoraj vseh predmetov.</a:t>
            </a:r>
          </a:p>
          <a:p>
            <a:pPr>
              <a:buClr>
                <a:srgbClr val="034EA2"/>
              </a:buClr>
            </a:pPr>
            <a:endParaRPr lang="sl-SI" sz="24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567608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 err="1">
                <a:solidFill>
                  <a:schemeClr val="bg1"/>
                </a:solidFill>
              </a:rPr>
              <a:t>Kaj</a:t>
            </a:r>
            <a:r>
              <a:rPr lang="en-US" i="1" dirty="0">
                <a:solidFill>
                  <a:schemeClr val="bg1"/>
                </a:solidFill>
              </a:rPr>
              <a:t> so </a:t>
            </a:r>
            <a:r>
              <a:rPr lang="en-US" i="1" dirty="0" err="1">
                <a:solidFill>
                  <a:schemeClr val="bg1"/>
                </a:solidFill>
              </a:rPr>
              <a:t>mineralne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surovine</a:t>
            </a:r>
            <a:r>
              <a:rPr lang="en-US" i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A4EE314C-75A6-4537-A602-B11288593112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3431704" y="6080811"/>
            <a:ext cx="5256584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3647728" y="6080812"/>
            <a:ext cx="5616624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Kako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naredi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računalnik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v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resničnem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življenju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567608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 err="1">
                <a:solidFill>
                  <a:schemeClr val="bg1"/>
                </a:solidFill>
              </a:rPr>
              <a:t>Kako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rudar</a:t>
            </a:r>
            <a:r>
              <a:rPr lang="en-US" i="1" dirty="0">
                <a:solidFill>
                  <a:schemeClr val="bg1"/>
                </a:solidFill>
              </a:rPr>
              <a:t> Jure </a:t>
            </a:r>
            <a:r>
              <a:rPr lang="en-US" i="1" dirty="0" err="1">
                <a:solidFill>
                  <a:schemeClr val="bg1"/>
                </a:solidFill>
              </a:rPr>
              <a:t>naredi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računalnik</a:t>
            </a:r>
            <a:r>
              <a:rPr lang="en-US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Slika 4" descr="Slika, ki vsebuje besede hrana, risba&#10;&#10;Opis je samodejno ustvarjen">
            <a:extLst>
              <a:ext uri="{FF2B5EF4-FFF2-40B4-BE49-F238E27FC236}">
                <a16:creationId xmlns:a16="http://schemas.microsoft.com/office/drawing/2014/main" id="{E163A91A-1362-4E83-A792-F114C4B1B9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1299138"/>
            <a:ext cx="6606465" cy="4665891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7536160" y="1609867"/>
            <a:ext cx="4266743" cy="4452012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Naredi načrt</a:t>
            </a: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Poišče različne rude za </a:t>
            </a:r>
            <a:r>
              <a:rPr lang="en-US" sz="2100" dirty="0" err="1">
                <a:solidFill>
                  <a:schemeClr val="tx1"/>
                </a:solidFill>
              </a:rPr>
              <a:t>mineralne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sl-SI" sz="2100" dirty="0">
                <a:solidFill>
                  <a:schemeClr val="tx1"/>
                </a:solidFill>
              </a:rPr>
              <a:t>surovine</a:t>
            </a: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Nabere različne </a:t>
            </a:r>
            <a:r>
              <a:rPr lang="en-US" sz="2100" dirty="0">
                <a:solidFill>
                  <a:schemeClr val="tx1"/>
                </a:solidFill>
              </a:rPr>
              <a:t>rude</a:t>
            </a:r>
            <a:endParaRPr lang="sl-SI" sz="21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Spomni se, da lahko reciklira stare elektronske naprave</a:t>
            </a: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Skozi različne procese pridobi vse </a:t>
            </a:r>
            <a:r>
              <a:rPr lang="en-US" sz="2100" dirty="0" err="1">
                <a:solidFill>
                  <a:schemeClr val="tx1"/>
                </a:solidFill>
              </a:rPr>
              <a:t>mineralne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sl-SI" sz="2100" dirty="0">
                <a:solidFill>
                  <a:schemeClr val="tx1"/>
                </a:solidFill>
              </a:rPr>
              <a:t>surovine, ki jih potrebuje</a:t>
            </a: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Naredi različne dele računalnika</a:t>
            </a:r>
          </a:p>
          <a:p>
            <a:pPr>
              <a:lnSpc>
                <a:spcPct val="100000"/>
              </a:lnSpc>
              <a:buClr>
                <a:srgbClr val="034EA2"/>
              </a:buClr>
            </a:pPr>
            <a:r>
              <a:rPr lang="sl-SI" sz="2100" dirty="0">
                <a:solidFill>
                  <a:schemeClr val="tx1"/>
                </a:solidFill>
              </a:rPr>
              <a:t>Naredi računalnik</a:t>
            </a:r>
          </a:p>
        </p:txBody>
      </p:sp>
    </p:spTree>
    <p:extLst>
      <p:ext uri="{BB962C8B-B14F-4D97-AF65-F5344CB8AC3E}">
        <p14:creationId xmlns:p14="http://schemas.microsoft.com/office/powerpoint/2010/main" val="34639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otnik 18">
            <a:extLst>
              <a:ext uri="{FF2B5EF4-FFF2-40B4-BE49-F238E27FC236}">
                <a16:creationId xmlns:a16="http://schemas.microsoft.com/office/drawing/2014/main" id="{A3746E42-70F1-4411-8BB2-DD2EF37D946C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B23B48EA-54EA-4031-BCFE-85B10A26C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9046" y="1776103"/>
            <a:ext cx="1584176" cy="968107"/>
          </a:xfrm>
          <a:prstGeom prst="rect">
            <a:avLst/>
          </a:prstGeom>
        </p:spPr>
      </p:pic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B980A89C-7165-44B5-82EB-D0C4541C45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254900"/>
            <a:ext cx="2147673" cy="597083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DE0C65BD-B2D1-4BF8-AC40-982E4DFE5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5918" y="4147300"/>
            <a:ext cx="2360084" cy="2306036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7768F85-0830-4A3F-ADA8-4AFC4160B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440" y="1595690"/>
            <a:ext cx="1944216" cy="138100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82063D-B418-4F2C-AF5E-4971AC045EE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498" y="5106448"/>
            <a:ext cx="1419664" cy="1168008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123368CC-5DA1-4740-9DD5-1A44340BBA1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44312" y="4798471"/>
            <a:ext cx="1419664" cy="1551859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81C71384-F871-44DF-A20E-D1D23BBC49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36360" y="1776103"/>
            <a:ext cx="1440160" cy="1229675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614F54C0-9D00-45D3-A7D5-6FB64B87DA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24458" y="1605586"/>
            <a:ext cx="1419664" cy="1205859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150631" y="302756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i="1" dirty="0">
                <a:solidFill>
                  <a:schemeClr val="bg1"/>
                </a:solidFill>
              </a:rPr>
              <a:t>Pot do </a:t>
            </a:r>
            <a:r>
              <a:rPr lang="en-US" i="1" dirty="0" err="1">
                <a:solidFill>
                  <a:schemeClr val="bg1"/>
                </a:solidFill>
              </a:rPr>
              <a:t>računalnika</a:t>
            </a:r>
            <a:r>
              <a:rPr lang="en-US" i="1" dirty="0">
                <a:solidFill>
                  <a:schemeClr val="bg1"/>
                </a:solidFill>
              </a:rPr>
              <a:t> v </a:t>
            </a:r>
            <a:r>
              <a:rPr lang="en-US" i="1" dirty="0" err="1">
                <a:solidFill>
                  <a:schemeClr val="bg1"/>
                </a:solidFill>
              </a:rPr>
              <a:t>resničnem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življenju</a:t>
            </a:r>
            <a:r>
              <a:rPr lang="en-US" i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2" name="Grafika 21">
            <a:extLst>
              <a:ext uri="{FF2B5EF4-FFF2-40B4-BE49-F238E27FC236}">
                <a16:creationId xmlns:a16="http://schemas.microsoft.com/office/drawing/2014/main" id="{9048B156-7948-44A5-9F84-654E7A2993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35819" y="2197966"/>
            <a:ext cx="752475" cy="209550"/>
          </a:xfrm>
          <a:prstGeom prst="rect">
            <a:avLst/>
          </a:prstGeom>
        </p:spPr>
      </p:pic>
      <p:pic>
        <p:nvPicPr>
          <p:cNvPr id="26" name="Grafika 25">
            <a:extLst>
              <a:ext uri="{FF2B5EF4-FFF2-40B4-BE49-F238E27FC236}">
                <a16:creationId xmlns:a16="http://schemas.microsoft.com/office/drawing/2014/main" id="{A14CA3D9-794C-447F-B634-3ACEB799F7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286634" y="2197966"/>
            <a:ext cx="752475" cy="209550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DE230360-E257-40AF-BDCF-FDB6873263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938826" y="3401919"/>
            <a:ext cx="514350" cy="781050"/>
          </a:xfrm>
          <a:prstGeom prst="rect">
            <a:avLst/>
          </a:prstGeom>
        </p:spPr>
      </p:pic>
      <p:pic>
        <p:nvPicPr>
          <p:cNvPr id="28" name="Grafika 27">
            <a:extLst>
              <a:ext uri="{FF2B5EF4-FFF2-40B4-BE49-F238E27FC236}">
                <a16:creationId xmlns:a16="http://schemas.microsoft.com/office/drawing/2014/main" id="{AFF32B84-6631-4E39-BBE9-920285A8F18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086112" y="5527065"/>
            <a:ext cx="752475" cy="209550"/>
          </a:xfrm>
          <a:prstGeom prst="rect">
            <a:avLst/>
          </a:prstGeom>
        </p:spPr>
      </p:pic>
      <p:pic>
        <p:nvPicPr>
          <p:cNvPr id="29" name="Grafika 28">
            <a:extLst>
              <a:ext uri="{FF2B5EF4-FFF2-40B4-BE49-F238E27FC236}">
                <a16:creationId xmlns:a16="http://schemas.microsoft.com/office/drawing/2014/main" id="{8C19752F-A84D-4831-ABDF-153D3114F8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206849" y="5527065"/>
            <a:ext cx="752475" cy="209550"/>
          </a:xfrm>
          <a:prstGeom prst="rect">
            <a:avLst/>
          </a:prstGeom>
        </p:spPr>
      </p:pic>
      <p:pic>
        <p:nvPicPr>
          <p:cNvPr id="30" name="Grafika 29">
            <a:extLst>
              <a:ext uri="{FF2B5EF4-FFF2-40B4-BE49-F238E27FC236}">
                <a16:creationId xmlns:a16="http://schemas.microsoft.com/office/drawing/2014/main" id="{9691FBB7-0CAE-4991-8B8E-B296AE980AF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613047" y="5418895"/>
            <a:ext cx="752475" cy="209550"/>
          </a:xfrm>
          <a:prstGeom prst="rect">
            <a:avLst/>
          </a:prstGeom>
        </p:spPr>
      </p:pic>
      <p:pic>
        <p:nvPicPr>
          <p:cNvPr id="31" name="Grafika 30">
            <a:extLst>
              <a:ext uri="{FF2B5EF4-FFF2-40B4-BE49-F238E27FC236}">
                <a16:creationId xmlns:a16="http://schemas.microsoft.com/office/drawing/2014/main" id="{A52BD6BC-4400-4313-9947-2E27F5F0893D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254257" y="2680010"/>
            <a:ext cx="504825" cy="338138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97D81F06-E9F2-45D0-9CC1-33E4049036A0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760" y="4666507"/>
            <a:ext cx="1459364" cy="1551859"/>
          </a:xfrm>
          <a:prstGeom prst="rect">
            <a:avLst/>
          </a:prstGeom>
        </p:spPr>
      </p:pic>
      <p:pic>
        <p:nvPicPr>
          <p:cNvPr id="2" name="Grafika 1">
            <a:extLst>
              <a:ext uri="{FF2B5EF4-FFF2-40B4-BE49-F238E27FC236}">
                <a16:creationId xmlns:a16="http://schemas.microsoft.com/office/drawing/2014/main" id="{9CFC9212-4E10-4356-8B1B-C7EC12E8705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79978" y="3029270"/>
            <a:ext cx="2018502" cy="1551858"/>
          </a:xfrm>
          <a:prstGeom prst="rect">
            <a:avLst/>
          </a:prstGeom>
        </p:spPr>
      </p:pic>
      <p:pic>
        <p:nvPicPr>
          <p:cNvPr id="23" name="Grafika 22">
            <a:extLst>
              <a:ext uri="{FF2B5EF4-FFF2-40B4-BE49-F238E27FC236}">
                <a16:creationId xmlns:a16="http://schemas.microsoft.com/office/drawing/2014/main" id="{FC067FFB-0D36-4B1B-9C9B-DE581B2006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149166">
            <a:off x="3298819" y="3066250"/>
            <a:ext cx="752475" cy="209550"/>
          </a:xfrm>
          <a:prstGeom prst="rect">
            <a:avLst/>
          </a:prstGeom>
        </p:spPr>
      </p:pic>
      <p:pic>
        <p:nvPicPr>
          <p:cNvPr id="32" name="Grafika 31">
            <a:extLst>
              <a:ext uri="{FF2B5EF4-FFF2-40B4-BE49-F238E27FC236}">
                <a16:creationId xmlns:a16="http://schemas.microsoft.com/office/drawing/2014/main" id="{6DE8926F-F543-4FEB-A174-4EFEA7BC6C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11154" y="4149080"/>
            <a:ext cx="408982" cy="6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FF3F5FCE5A140995D105DE85A01B2" ma:contentTypeVersion="11" ma:contentTypeDescription="Create a new document." ma:contentTypeScope="" ma:versionID="92bd35719b82f2d1f5d713a78186f844">
  <xsd:schema xmlns:xsd="http://www.w3.org/2001/XMLSchema" xmlns:xs="http://www.w3.org/2001/XMLSchema" xmlns:p="http://schemas.microsoft.com/office/2006/metadata/properties" xmlns:ns2="07192dcc-4ed0-4014-a0da-0f122b20a54d" targetNamespace="http://schemas.microsoft.com/office/2006/metadata/properties" ma:root="true" ma:fieldsID="f1df32fb2af9c32488b7ca8c8395e6f9" ns2:_="">
    <xsd:import namespace="07192dcc-4ed0-4014-a0da-0f122b20a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2dcc-4ed0-4014-a0da-0f122b20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B023AD-9A76-4F3A-8CF7-51FC427A59BD}">
  <ds:schemaRefs>
    <ds:schemaRef ds:uri="8f28978f-b0f5-4a37-8376-f841b92b913c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67A788-8BA0-4A1E-BEB0-C44E5A486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2dcc-4ed0-4014-a0da-0f122b20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3566</TotalTime>
  <Words>208</Words>
  <Application>Microsoft Office PowerPoint</Application>
  <PresentationFormat>Bredbild</PresentationFormat>
  <Paragraphs>30</Paragraphs>
  <Slides>6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6</vt:i4>
      </vt:variant>
      <vt:variant>
        <vt:lpstr>Anpassade bildspel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Titillium</vt:lpstr>
      <vt:lpstr>Green Text Content Slides</vt:lpstr>
      <vt:lpstr>COVER-White</vt:lpstr>
      <vt:lpstr>OD KAMNIN DO RAČUNALNIKA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Fredrik Karlsson</cp:lastModifiedBy>
  <cp:revision>223</cp:revision>
  <dcterms:created xsi:type="dcterms:W3CDTF">2016-08-10T08:59:47Z</dcterms:created>
  <dcterms:modified xsi:type="dcterms:W3CDTF">2022-03-08T10:33:30Z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0x010100B51FF3F5FCE5A140995D105DE85A01B2</vt:lpwstr>
  </property>
  <property fmtid="{D5CDD505-2E9C-101B-9397-08002B2CF9AE}" pid="3" name="_dlc_DocIdItemGuid">
    <vt:lpwstr>0a8a2235-7c23-414d-bc11-5455752acf16</vt:lpwstr>
  </property>
</Properties>
</file>