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4"/>
    <p:sldMasterId id="2147483829" r:id="rId5"/>
  </p:sldMasterIdLst>
  <p:notesMasterIdLst>
    <p:notesMasterId r:id="rId19"/>
  </p:notesMasterIdLst>
  <p:handoutMasterIdLst>
    <p:handoutMasterId r:id="rId20"/>
  </p:handoutMasterIdLst>
  <p:sldIdLst>
    <p:sldId id="368" r:id="rId6"/>
    <p:sldId id="379" r:id="rId7"/>
    <p:sldId id="411" r:id="rId8"/>
    <p:sldId id="428" r:id="rId9"/>
    <p:sldId id="421" r:id="rId10"/>
    <p:sldId id="423" r:id="rId11"/>
    <p:sldId id="420" r:id="rId12"/>
    <p:sldId id="424" r:id="rId13"/>
    <p:sldId id="425" r:id="rId14"/>
    <p:sldId id="422" r:id="rId15"/>
    <p:sldId id="426" r:id="rId16"/>
    <p:sldId id="427" r:id="rId17"/>
    <p:sldId id="362" r:id="rId18"/>
  </p:sldIdLst>
  <p:sldSz cx="12192000" cy="6858000"/>
  <p:notesSz cx="6858000" cy="9144000"/>
  <p:custShowLst>
    <p:custShow name="TestShow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 Slides" id="{0C220A22-C0DD-4C39-87B1-A96D97EE7FA8}">
          <p14:sldIdLst>
            <p14:sldId id="368"/>
            <p14:sldId id="379"/>
            <p14:sldId id="411"/>
            <p14:sldId id="428"/>
            <p14:sldId id="421"/>
            <p14:sldId id="423"/>
            <p14:sldId id="420"/>
            <p14:sldId id="424"/>
            <p14:sldId id="425"/>
            <p14:sldId id="422"/>
            <p14:sldId id="426"/>
            <p14:sldId id="427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522" userDrawn="1">
          <p15:clr>
            <a:srgbClr val="A4A3A4"/>
          </p15:clr>
        </p15:guide>
        <p15:guide id="4" orient="horz" pos="2402" userDrawn="1">
          <p15:clr>
            <a:srgbClr val="A4A3A4"/>
          </p15:clr>
        </p15:guide>
        <p15:guide id="5" pos="6379" userDrawn="1">
          <p15:clr>
            <a:srgbClr val="A4A3A4"/>
          </p15:clr>
        </p15:guide>
        <p15:guide id="6" orient="horz" pos="1026" userDrawn="1">
          <p15:clr>
            <a:srgbClr val="A4A3A4"/>
          </p15:clr>
        </p15:guide>
        <p15:guide id="7" orient="horz" pos="3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 Schwarten" initials="N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6BB745"/>
    <a:srgbClr val="00307F"/>
    <a:srgbClr val="FFFFFF"/>
    <a:srgbClr val="031241"/>
    <a:srgbClr val="88ABFF"/>
    <a:srgbClr val="B9BFC1"/>
    <a:srgbClr val="000000"/>
    <a:srgbClr val="CD154F"/>
    <a:srgbClr val="ED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3" autoAdjust="0"/>
    <p:restoredTop sz="96716" autoAdjust="0"/>
  </p:normalViewPr>
  <p:slideViewPr>
    <p:cSldViewPr>
      <p:cViewPr varScale="1">
        <p:scale>
          <a:sx n="111" d="100"/>
          <a:sy n="111" d="100"/>
        </p:scale>
        <p:origin x="714" y="96"/>
      </p:cViewPr>
      <p:guideLst>
        <p:guide pos="3840"/>
        <p:guide orient="horz" pos="2160"/>
        <p:guide pos="3522"/>
        <p:guide orient="horz" pos="2402"/>
        <p:guide pos="6379"/>
        <p:guide orient="horz" pos="1026"/>
        <p:guide orient="horz" pos="3304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D8D6F-A0C0-46C0-A295-D3723D5EA4AB}" type="datetimeFigureOut">
              <a:rPr lang="en-GB" smtClean="0"/>
              <a:pPr/>
              <a:t>17/02/2022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AC1F-13D3-43CD-A146-021F1C359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9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6E7B-3576-4970-B1A2-88C1ABE177BE}" type="datetimeFigureOut">
              <a:rPr lang="en-GB" smtClean="0"/>
              <a:pPr/>
              <a:t>17/02/2022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2C1D-2BFA-4AF9-ACBF-EB79A88E7C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3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24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6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2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0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3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7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20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90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86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1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69758" y="6467128"/>
            <a:ext cx="3016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rgbClr val="FFFFFF"/>
                </a:solidFill>
                <a:latin typeface="Titillium" pitchFamily="50" charset="0"/>
              </a:rPr>
              <a:pPr algn="ctr"/>
              <a:t>‹#›</a:t>
            </a:fld>
            <a:endParaRPr lang="en-GB" sz="900" dirty="0">
              <a:solidFill>
                <a:srgbClr val="FFFFFF"/>
              </a:solidFill>
              <a:latin typeface="Titillium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  <p:custDataLst>
              <p:tags r:id="rId1"/>
            </p:custDataLst>
          </p:nvPr>
        </p:nvSpPr>
        <p:spPr>
          <a:xfrm>
            <a:off x="623395" y="1196980"/>
            <a:ext cx="7920530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asdasdasd</a:t>
            </a:r>
            <a:endParaRPr lang="en-GB" dirty="0"/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asasd</a:t>
            </a:r>
            <a:endParaRPr lang="en-GB" dirty="0"/>
          </a:p>
          <a:p>
            <a:pPr lvl="2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4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1" y="3998829"/>
            <a:ext cx="6193333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1">
              <a:buClr>
                <a:schemeClr val="bg2"/>
              </a:buClr>
            </a:pP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6760" y="1196752"/>
            <a:ext cx="4299960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7248128" y="3996848"/>
            <a:ext cx="4320480" cy="1584176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8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573016"/>
            <a:ext cx="4319985" cy="200767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247268" y="1196752"/>
            <a:ext cx="4320845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6193330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4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1310" y="33265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branding-Flag 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20006" y="1440766"/>
            <a:ext cx="2845716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Supported by:</a:t>
            </a: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938757" y="0"/>
            <a:ext cx="9208214" cy="6858000"/>
          </a:xfrm>
          <a:custGeom>
            <a:avLst/>
            <a:gdLst>
              <a:gd name="connsiteX0" fmla="*/ 0 w 9208214"/>
              <a:gd name="connsiteY0" fmla="*/ 3451989 h 6858000"/>
              <a:gd name="connsiteX1" fmla="*/ 256911 w 9208214"/>
              <a:gd name="connsiteY1" fmla="*/ 3451989 h 6858000"/>
              <a:gd name="connsiteX2" fmla="*/ 1840424 w 9208214"/>
              <a:gd name="connsiteY2" fmla="*/ 6813426 h 6858000"/>
              <a:gd name="connsiteX3" fmla="*/ 1897147 w 9208214"/>
              <a:gd name="connsiteY3" fmla="*/ 6858000 h 6858000"/>
              <a:gd name="connsiteX4" fmla="*/ 1511414 w 9208214"/>
              <a:gd name="connsiteY4" fmla="*/ 6858000 h 6858000"/>
              <a:gd name="connsiteX5" fmla="*/ 1510364 w 9208214"/>
              <a:gd name="connsiteY5" fmla="*/ 6857092 h 6858000"/>
              <a:gd name="connsiteX6" fmla="*/ 0 w 9208214"/>
              <a:gd name="connsiteY6" fmla="*/ 3451989 h 6858000"/>
              <a:gd name="connsiteX7" fmla="*/ 7276793 w 9208214"/>
              <a:gd name="connsiteY7" fmla="*/ 0 h 6858000"/>
              <a:gd name="connsiteX8" fmla="*/ 7650264 w 9208214"/>
              <a:gd name="connsiteY8" fmla="*/ 0 h 6858000"/>
              <a:gd name="connsiteX9" fmla="*/ 7695823 w 9208214"/>
              <a:gd name="connsiteY9" fmla="*/ 39490 h 6858000"/>
              <a:gd name="connsiteX10" fmla="*/ 9208214 w 9208214"/>
              <a:gd name="connsiteY10" fmla="*/ 3451989 h 6858000"/>
              <a:gd name="connsiteX11" fmla="*/ 7695823 w 9208214"/>
              <a:gd name="connsiteY11" fmla="*/ 6857092 h 6858000"/>
              <a:gd name="connsiteX12" fmla="*/ 7694771 w 9208214"/>
              <a:gd name="connsiteY12" fmla="*/ 6858000 h 6858000"/>
              <a:gd name="connsiteX13" fmla="*/ 7319219 w 9208214"/>
              <a:gd name="connsiteY13" fmla="*/ 6858000 h 6858000"/>
              <a:gd name="connsiteX14" fmla="*/ 7381312 w 9208214"/>
              <a:gd name="connsiteY14" fmla="*/ 6809057 h 6858000"/>
              <a:gd name="connsiteX15" fmla="*/ 8964825 w 9208214"/>
              <a:gd name="connsiteY15" fmla="*/ 3451989 h 6858000"/>
              <a:gd name="connsiteX16" fmla="*/ 7381312 w 9208214"/>
              <a:gd name="connsiteY16" fmla="*/ 825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08214" h="6858000">
                <a:moveTo>
                  <a:pt x="0" y="3451989"/>
                </a:moveTo>
                <a:cubicBezTo>
                  <a:pt x="0" y="3451989"/>
                  <a:pt x="0" y="3451989"/>
                  <a:pt x="256911" y="3451989"/>
                </a:cubicBezTo>
                <a:cubicBezTo>
                  <a:pt x="256911" y="4806241"/>
                  <a:pt x="872989" y="6014986"/>
                  <a:pt x="1840424" y="6813426"/>
                </a:cubicBezTo>
                <a:lnTo>
                  <a:pt x="1897147" y="6858000"/>
                </a:lnTo>
                <a:lnTo>
                  <a:pt x="1511414" y="6858000"/>
                </a:lnTo>
                <a:lnTo>
                  <a:pt x="1510364" y="6857092"/>
                </a:lnTo>
                <a:cubicBezTo>
                  <a:pt x="583872" y="6016307"/>
                  <a:pt x="0" y="4802859"/>
                  <a:pt x="0" y="3451989"/>
                </a:cubicBezTo>
                <a:close/>
                <a:moveTo>
                  <a:pt x="7276793" y="0"/>
                </a:moveTo>
                <a:lnTo>
                  <a:pt x="7650264" y="0"/>
                </a:lnTo>
                <a:lnTo>
                  <a:pt x="7695823" y="39490"/>
                </a:lnTo>
                <a:cubicBezTo>
                  <a:pt x="8624342" y="883854"/>
                  <a:pt x="9208214" y="2101119"/>
                  <a:pt x="9208214" y="3451989"/>
                </a:cubicBezTo>
                <a:cubicBezTo>
                  <a:pt x="9208214" y="4802859"/>
                  <a:pt x="8624342" y="6016307"/>
                  <a:pt x="7695823" y="6857092"/>
                </a:cubicBezTo>
                <a:lnTo>
                  <a:pt x="7694771" y="6858000"/>
                </a:lnTo>
                <a:lnTo>
                  <a:pt x="7319219" y="6858000"/>
                </a:lnTo>
                <a:lnTo>
                  <a:pt x="7381312" y="6809057"/>
                </a:lnTo>
                <a:cubicBezTo>
                  <a:pt x="8348747" y="6008329"/>
                  <a:pt x="8964825" y="4798632"/>
                  <a:pt x="8964825" y="3451989"/>
                </a:cubicBezTo>
                <a:cubicBezTo>
                  <a:pt x="8964825" y="2097738"/>
                  <a:pt x="8348747" y="884713"/>
                  <a:pt x="7381312" y="825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967942" y="0"/>
            <a:ext cx="6665200" cy="6858000"/>
          </a:xfrm>
          <a:custGeom>
            <a:avLst/>
            <a:gdLst>
              <a:gd name="connsiteX0" fmla="*/ 2610061 w 6665200"/>
              <a:gd name="connsiteY0" fmla="*/ 0 h 6858000"/>
              <a:gd name="connsiteX1" fmla="*/ 4534054 w 6665200"/>
              <a:gd name="connsiteY1" fmla="*/ 0 h 6858000"/>
              <a:gd name="connsiteX2" fmla="*/ 4751819 w 6665200"/>
              <a:gd name="connsiteY2" fmla="*/ 67745 h 6858000"/>
              <a:gd name="connsiteX3" fmla="*/ 6665200 w 6665200"/>
              <a:gd name="connsiteY3" fmla="*/ 1653704 h 6858000"/>
              <a:gd name="connsiteX4" fmla="*/ 6462405 w 6665200"/>
              <a:gd name="connsiteY4" fmla="*/ 1775392 h 6858000"/>
              <a:gd name="connsiteX5" fmla="*/ 3569194 w 6665200"/>
              <a:gd name="connsiteY5" fmla="*/ 112319 h 6858000"/>
              <a:gd name="connsiteX6" fmla="*/ 243355 w 6665200"/>
              <a:gd name="connsiteY6" fmla="*/ 3451986 h 6858000"/>
              <a:gd name="connsiteX7" fmla="*/ 3569194 w 6665200"/>
              <a:gd name="connsiteY7" fmla="*/ 6778133 h 6858000"/>
              <a:gd name="connsiteX8" fmla="*/ 6462405 w 6665200"/>
              <a:gd name="connsiteY8" fmla="*/ 5115059 h 6858000"/>
              <a:gd name="connsiteX9" fmla="*/ 6665200 w 6665200"/>
              <a:gd name="connsiteY9" fmla="*/ 5236748 h 6858000"/>
              <a:gd name="connsiteX10" fmla="*/ 4751819 w 6665200"/>
              <a:gd name="connsiteY10" fmla="*/ 6822706 h 6858000"/>
              <a:gd name="connsiteX11" fmla="*/ 4638367 w 6665200"/>
              <a:gd name="connsiteY11" fmla="*/ 6858000 h 6858000"/>
              <a:gd name="connsiteX12" fmla="*/ 2497192 w 6665200"/>
              <a:gd name="connsiteY12" fmla="*/ 6858000 h 6858000"/>
              <a:gd name="connsiteX13" fmla="*/ 2340920 w 6665200"/>
              <a:gd name="connsiteY13" fmla="*/ 6805210 h 6858000"/>
              <a:gd name="connsiteX14" fmla="*/ 0 w 6665200"/>
              <a:gd name="connsiteY14" fmla="*/ 3451986 h 6858000"/>
              <a:gd name="connsiteX15" fmla="*/ 2506837 w 6665200"/>
              <a:gd name="connsiteY15" fmla="*/ 292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5200" h="6858000">
                <a:moveTo>
                  <a:pt x="2610061" y="0"/>
                </a:moveTo>
                <a:lnTo>
                  <a:pt x="4534054" y="0"/>
                </a:lnTo>
                <a:lnTo>
                  <a:pt x="4751819" y="67745"/>
                </a:lnTo>
                <a:cubicBezTo>
                  <a:pt x="5566673" y="351153"/>
                  <a:pt x="6246935" y="919349"/>
                  <a:pt x="6665200" y="1653704"/>
                </a:cubicBezTo>
                <a:cubicBezTo>
                  <a:pt x="6665200" y="1653704"/>
                  <a:pt x="6665200" y="1653704"/>
                  <a:pt x="6462405" y="1775392"/>
                </a:cubicBezTo>
                <a:cubicBezTo>
                  <a:pt x="5881059" y="788365"/>
                  <a:pt x="4799485" y="112319"/>
                  <a:pt x="3569194" y="112319"/>
                </a:cubicBezTo>
                <a:cubicBezTo>
                  <a:pt x="1730519" y="112319"/>
                  <a:pt x="243355" y="1613141"/>
                  <a:pt x="243355" y="3451986"/>
                </a:cubicBezTo>
                <a:cubicBezTo>
                  <a:pt x="243355" y="5290831"/>
                  <a:pt x="1730519" y="6778133"/>
                  <a:pt x="3569194" y="6778133"/>
                </a:cubicBezTo>
                <a:cubicBezTo>
                  <a:pt x="4799485" y="6778133"/>
                  <a:pt x="5881059" y="6102087"/>
                  <a:pt x="6462405" y="5115059"/>
                </a:cubicBezTo>
                <a:cubicBezTo>
                  <a:pt x="6462405" y="5115059"/>
                  <a:pt x="6462405" y="5115059"/>
                  <a:pt x="6665200" y="5236748"/>
                </a:cubicBezTo>
                <a:cubicBezTo>
                  <a:pt x="6246935" y="5971103"/>
                  <a:pt x="5566673" y="6539298"/>
                  <a:pt x="4751819" y="6822706"/>
                </a:cubicBezTo>
                <a:lnTo>
                  <a:pt x="4638367" y="6858000"/>
                </a:lnTo>
                <a:lnTo>
                  <a:pt x="2497192" y="6858000"/>
                </a:lnTo>
                <a:lnTo>
                  <a:pt x="2340920" y="6805210"/>
                </a:lnTo>
                <a:cubicBezTo>
                  <a:pt x="973708" y="6305376"/>
                  <a:pt x="0" y="4994216"/>
                  <a:pt x="0" y="3451986"/>
                </a:cubicBezTo>
                <a:cubicBezTo>
                  <a:pt x="0" y="1837081"/>
                  <a:pt x="1053162" y="481028"/>
                  <a:pt x="2506837" y="2928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7808" y="2564904"/>
            <a:ext cx="4732164" cy="1315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AE5EA-DDFA-0142-BE9A-819660BE0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4" y="4581128"/>
            <a:ext cx="5282342" cy="4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EMPTY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1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Logo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3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307F">
                  <a:alpha val="86000"/>
                </a:srgbClr>
              </a:gs>
              <a:gs pos="100000">
                <a:srgbClr val="00307F">
                  <a:alpha val="0"/>
                </a:srgb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49399" y="-1470410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5447928" y="-1971600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131808"/>
            <a:ext cx="2862515" cy="391842"/>
          </a:xfrm>
          <a:prstGeom prst="rect">
            <a:avLst/>
          </a:prstGeom>
        </p:spPr>
        <p:txBody>
          <a:bodyPr lIns="0" rIns="0"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79425" y="4149080"/>
            <a:ext cx="4704523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34BE5-D896-7440-8F24-3245FE18A9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72" y="6054072"/>
            <a:ext cx="4728532" cy="4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BAE40"/>
          </p15:clr>
        </p15:guide>
        <p15:guide id="2" orient="horz" pos="397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614074" y="1484784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6112603" y="983594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480307" y="4077072"/>
            <a:ext cx="4679589" cy="432048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79425" y="3429000"/>
            <a:ext cx="4704523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022460"/>
            <a:ext cx="2448223" cy="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6" y="1196980"/>
            <a:ext cx="10944717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0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9432235" y="6144315"/>
            <a:ext cx="2743200" cy="365125"/>
          </a:xfrm>
          <a:prstGeom prst="rect">
            <a:avLst/>
          </a:prstGeom>
        </p:spPr>
        <p:txBody>
          <a:bodyPr/>
          <a:lstStyle/>
          <a:p>
            <a:fld id="{CEF3A036-06B3-4C92-B0F0-5AE41EC14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891361" y="1985974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-1392832" y="1484784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7020617" y="4941168"/>
            <a:ext cx="4679589" cy="432048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7019736" y="4293096"/>
            <a:ext cx="4692840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20" y="836712"/>
            <a:ext cx="2448223" cy="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968208" y="1196752"/>
            <a:ext cx="3600401" cy="4392836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6" y="1196980"/>
            <a:ext cx="6912467" cy="43930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6" y="541719"/>
            <a:ext cx="691246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72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511824" y="1196974"/>
            <a:ext cx="3312369" cy="439261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8256240" y="1196974"/>
            <a:ext cx="3312369" cy="439261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7" y="1196980"/>
            <a:ext cx="3456383" cy="43930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5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23888" y="981075"/>
            <a:ext cx="3887787" cy="4968205"/>
          </a:xfrm>
          <a:prstGeom prst="round2DiagRect">
            <a:avLst/>
          </a:prstGeom>
          <a:solidFill>
            <a:schemeClr val="bg1">
              <a:alpha val="83000"/>
            </a:schemeClr>
          </a:solidFill>
          <a:ln/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chemeClr val="bg2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bg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bg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bg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bg2"/>
              </a:buClr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48128" y="1196632"/>
            <a:ext cx="1944216" cy="223239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861391"/>
            <a:ext cx="4320483" cy="172819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624392" y="1196607"/>
            <a:ext cx="1944216" cy="223239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2683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888" y="476672"/>
            <a:ext cx="10944720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5" y="2924944"/>
            <a:ext cx="10945215" cy="24487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4"/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2276872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9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4005064"/>
            <a:ext cx="10945216" cy="158452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28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8127" y="1196752"/>
            <a:ext cx="4319985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38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338" y="5973854"/>
            <a:ext cx="1969890" cy="547413"/>
          </a:xfrm>
          <a:prstGeom prst="rect">
            <a:avLst/>
          </a:prstGeom>
        </p:spPr>
      </p:pic>
      <p:sp>
        <p:nvSpPr>
          <p:cNvPr id="333" name="Title Placeholder 332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 bwMode="auto">
          <a:xfrm>
            <a:off x="623395" y="541719"/>
            <a:ext cx="7920530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8" name="Rectangle 327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Text Placeholder 335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623395" y="1196980"/>
            <a:ext cx="7920530" cy="43926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4F745-271E-0845-9997-0A8DD4693A39}"/>
              </a:ext>
            </a:extLst>
          </p:cNvPr>
          <p:cNvSpPr txBox="1"/>
          <p:nvPr userDrawn="1"/>
        </p:nvSpPr>
        <p:spPr>
          <a:xfrm>
            <a:off x="8328248" y="60628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117287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49" r:id="rId6"/>
    <p:sldLayoutId id="2147483803" r:id="rId7"/>
    <p:sldLayoutId id="2147483802" r:id="rId8"/>
    <p:sldLayoutId id="2147483804" r:id="rId9"/>
    <p:sldLayoutId id="2147483805" r:id="rId10"/>
    <p:sldLayoutId id="2147483806" r:id="rId11"/>
    <p:sldLayoutId id="2147483807" r:id="rId12"/>
    <p:sldLayoutId id="2147483833" r:id="rId13"/>
    <p:sldLayoutId id="2147483838" r:id="rId14"/>
    <p:sldLayoutId id="2147483850" r:id="rId15"/>
    <p:sldLayoutId id="2147483851" r:id="rId16"/>
    <p:sldLayoutId id="214748385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None/>
        <a:defRPr kumimoji="0" sz="3000" b="0" i="0" u="none" kern="1200" baseline="0">
          <a:solidFill>
            <a:srgbClr val="6BB74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1pPr>
      <a:lvl2pPr marL="648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618" userDrawn="1">
          <p15:clr>
            <a:srgbClr val="F26B43"/>
          </p15:clr>
        </p15:guide>
        <p15:guide id="7" pos="4294" userDrawn="1">
          <p15:clr>
            <a:srgbClr val="F26B43"/>
          </p15:clr>
        </p15:guide>
        <p15:guide id="8" pos="4747" userDrawn="1">
          <p15:clr>
            <a:srgbClr val="F26B43"/>
          </p15:clr>
        </p15:guide>
        <p15:guide id="9" pos="5382" userDrawn="1">
          <p15:clr>
            <a:srgbClr val="F26B43"/>
          </p15:clr>
        </p15:guide>
        <p15:guide id="10" orient="horz" pos="35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0" y="404664"/>
            <a:ext cx="2769963" cy="769746"/>
          </a:xfrm>
          <a:prstGeom prst="rect">
            <a:avLst/>
          </a:prstGeom>
        </p:spPr>
      </p:pic>
      <p:sp>
        <p:nvSpPr>
          <p:cNvPr id="329" name="Rectangle 328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44" r:id="rId2"/>
    <p:sldLayoutId id="2147483845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6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5.sv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ettergeoedu.com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DQcUIkYaWIE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5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677CC86-BC70-8A43-8026-F1F91CAAA9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155" y="-1539552"/>
            <a:ext cx="6991680" cy="699168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0A3C0B-3CAD-7D4B-A6C1-DFEC31F69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Available on www.bettergeoedu.com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5BF8FEF-71DA-0F4A-8288-3C605770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88" y="2852936"/>
            <a:ext cx="4833424" cy="720080"/>
          </a:xfrm>
        </p:spPr>
        <p:txBody>
          <a:bodyPr/>
          <a:lstStyle/>
          <a:p>
            <a:r>
              <a:rPr lang="en-US" sz="4000" b="1" dirty="0">
                <a:latin typeface="Titillium Web SemiBold" panose="00000700000000000000" pitchFamily="2" charset="0"/>
                <a:cs typeface="Calibri" panose="020F0502020204030204" pitchFamily="34" charset="0"/>
              </a:rPr>
              <a:t>BETTERGEO LOV</a:t>
            </a:r>
            <a:endParaRPr lang="sl-SI" sz="4000" b="1" dirty="0">
              <a:latin typeface="Titillium Web SemiBold" panose="000007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09B3C92-94CB-430F-92DA-2196B27EA879}"/>
              </a:ext>
            </a:extLst>
          </p:cNvPr>
          <p:cNvSpPr txBox="1">
            <a:spLocks/>
          </p:cNvSpPr>
          <p:nvPr/>
        </p:nvSpPr>
        <p:spPr bwMode="auto">
          <a:xfrm>
            <a:off x="468511" y="4293096"/>
            <a:ext cx="6264696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034EA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2000" i="1" dirty="0" err="1">
                <a:latin typeface="Titillium" panose="00000500000000000000" pitchFamily="50" charset="0"/>
              </a:rPr>
              <a:t>Poučevanje</a:t>
            </a:r>
            <a:r>
              <a:rPr lang="de-DE" sz="2000" i="1" dirty="0">
                <a:latin typeface="Titillium" panose="00000500000000000000" pitchFamily="50" charset="0"/>
              </a:rPr>
              <a:t> o </a:t>
            </a:r>
            <a:r>
              <a:rPr lang="de-DE" sz="2000" i="1" dirty="0" err="1">
                <a:latin typeface="Titillium" panose="00000500000000000000" pitchFamily="50" charset="0"/>
              </a:rPr>
              <a:t>mineralnih</a:t>
            </a:r>
            <a:r>
              <a:rPr lang="de-DE" sz="2000" i="1" dirty="0">
                <a:latin typeface="Titillium" panose="00000500000000000000" pitchFamily="50" charset="0"/>
              </a:rPr>
              <a:t> </a:t>
            </a:r>
            <a:r>
              <a:rPr lang="de-DE" sz="2000" i="1" dirty="0" err="1">
                <a:latin typeface="Titillium" panose="00000500000000000000" pitchFamily="50" charset="0"/>
              </a:rPr>
              <a:t>surovinah</a:t>
            </a:r>
            <a:r>
              <a:rPr lang="de-DE" sz="2000" i="1" dirty="0">
                <a:latin typeface="Titillium" panose="00000500000000000000" pitchFamily="50" charset="0"/>
              </a:rPr>
              <a:t> </a:t>
            </a:r>
            <a:r>
              <a:rPr lang="de-DE" sz="2000" i="1" dirty="0" err="1">
                <a:latin typeface="Titillium" panose="00000500000000000000" pitchFamily="50" charset="0"/>
              </a:rPr>
              <a:t>skozi</a:t>
            </a:r>
            <a:r>
              <a:rPr lang="de-DE" sz="2000" i="1" dirty="0">
                <a:latin typeface="Titillium" panose="00000500000000000000" pitchFamily="50" charset="0"/>
              </a:rPr>
              <a:t> Minecraft </a:t>
            </a:r>
            <a:endParaRPr lang="en-US" sz="2000" i="1" dirty="0">
              <a:latin typeface="Titillium" panose="00000500000000000000" pitchFamily="50" charset="0"/>
            </a:endParaRPr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50974A73-0C78-476E-985B-BA0446336465}"/>
              </a:ext>
            </a:extLst>
          </p:cNvPr>
          <p:cNvCxnSpPr/>
          <p:nvPr/>
        </p:nvCxnSpPr>
        <p:spPr>
          <a:xfrm>
            <a:off x="468511" y="3933056"/>
            <a:ext cx="4331345" cy="0"/>
          </a:xfrm>
          <a:prstGeom prst="line">
            <a:avLst/>
          </a:prstGeom>
          <a:ln>
            <a:solidFill>
              <a:srgbClr val="003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A98832C-1996-4437-A0AC-BB7D6554D9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599" y="476672"/>
            <a:ext cx="155331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5379FE8-D8F0-4960-82BD-48373FE3775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i="1" dirty="0">
                <a:solidFill>
                  <a:schemeClr val="bg1"/>
                </a:solidFill>
                <a:latin typeface="Titillium Web SemiBold" panose="00000700000000000000" pitchFamily="2" charset="0"/>
                <a:cs typeface="Calibri" panose="020F0502020204030204" pitchFamily="34" charset="0"/>
              </a:rPr>
              <a:t>ZEMLJEVID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3CB4417-5B27-48FE-914A-14BA1DBF3EC6}"/>
              </a:ext>
            </a:extLst>
          </p:cNvPr>
          <p:cNvSpPr txBox="1">
            <a:spLocks/>
          </p:cNvSpPr>
          <p:nvPr/>
        </p:nvSpPr>
        <p:spPr>
          <a:xfrm>
            <a:off x="767408" y="1628799"/>
            <a:ext cx="10945216" cy="4765013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200" dirty="0">
                <a:latin typeface="Titillium" panose="00000500000000000000" pitchFamily="50" charset="0"/>
              </a:rPr>
              <a:t>Tudi zemljevidi so </a:t>
            </a:r>
            <a:r>
              <a:rPr lang="en-US" sz="2200" dirty="0" err="1">
                <a:latin typeface="Titillium" panose="00000500000000000000" pitchFamily="50" charset="0"/>
              </a:rPr>
              <a:t>lahko</a:t>
            </a:r>
            <a:r>
              <a:rPr lang="en-US" sz="2200" dirty="0">
                <a:latin typeface="Titillium" panose="00000500000000000000" pitchFamily="50" charset="0"/>
              </a:rPr>
              <a:t> </a:t>
            </a:r>
            <a:r>
              <a:rPr lang="sl-SI" sz="2200" dirty="0">
                <a:latin typeface="Titillium" panose="00000500000000000000" pitchFamily="50" charset="0"/>
              </a:rPr>
              <a:t>v veliko pomoč pri orientiranju.  </a:t>
            </a:r>
            <a:r>
              <a:rPr lang="sl-SI" sz="2200" b="1" dirty="0">
                <a:latin typeface="Titillium" panose="00000500000000000000" pitchFamily="50" charset="0"/>
              </a:rPr>
              <a:t>Kaj </a:t>
            </a:r>
            <a:r>
              <a:rPr lang="en-US" sz="2200" b="1" dirty="0">
                <a:latin typeface="Titillium" panose="00000500000000000000" pitchFamily="50" charset="0"/>
              </a:rPr>
              <a:t>pa </a:t>
            </a:r>
            <a:r>
              <a:rPr lang="sl-SI" sz="2200" b="1" dirty="0">
                <a:latin typeface="Titillium" panose="00000500000000000000" pitchFamily="50" charset="0"/>
              </a:rPr>
              <a:t>je zemljevid?</a:t>
            </a:r>
          </a:p>
          <a:p>
            <a:pPr marL="0" indent="0">
              <a:buNone/>
            </a:pPr>
            <a:r>
              <a:rPr lang="sl-SI" sz="2200" dirty="0">
                <a:latin typeface="Titillium" panose="00000500000000000000" pitchFamily="50" charset="0"/>
              </a:rPr>
              <a:t>Zemljevid je pomanjšan in </a:t>
            </a:r>
            <a:r>
              <a:rPr lang="sl-SI" sz="2200" b="1" dirty="0">
                <a:latin typeface="Titillium" panose="00000500000000000000" pitchFamily="50" charset="0"/>
              </a:rPr>
              <a:t>poenostavljen prikaz Zemljinega površja </a:t>
            </a:r>
            <a:r>
              <a:rPr lang="sl-SI" sz="2200" dirty="0">
                <a:latin typeface="Titillium" panose="00000500000000000000" pitchFamily="50" charset="0"/>
              </a:rPr>
              <a:t>na ravni ploskvi.</a:t>
            </a:r>
          </a:p>
          <a:p>
            <a:pPr marL="0" indent="0">
              <a:buNone/>
            </a:pPr>
            <a:r>
              <a:rPr lang="sl-SI" sz="2200" dirty="0">
                <a:latin typeface="Titillium" panose="00000500000000000000" pitchFamily="50" charset="0"/>
              </a:rPr>
              <a:t>Vsi zemljevidi, karte in skice so praviloma orientirani tako, da je </a:t>
            </a:r>
            <a:r>
              <a:rPr lang="sl-SI" sz="2200" b="1" dirty="0">
                <a:latin typeface="Titillium" panose="00000500000000000000" pitchFamily="50" charset="0"/>
              </a:rPr>
              <a:t>na vrhu zemljevida vedno SEVER</a:t>
            </a:r>
            <a:r>
              <a:rPr lang="sl-SI" sz="2200" dirty="0">
                <a:latin typeface="Titillium" panose="00000500000000000000" pitchFamily="50" charset="0"/>
              </a:rPr>
              <a:t>. Zato lahko na karti vidimo, katera država ali kraj leži severno, južno, vzhodno ali zahodno od našega stojišča.</a:t>
            </a:r>
          </a:p>
          <a:p>
            <a:pPr marL="0" indent="0">
              <a:buNone/>
            </a:pPr>
            <a:r>
              <a:rPr lang="en-US" sz="1000" dirty="0">
                <a:latin typeface="Titillium" panose="00000500000000000000" pitchFamily="50" charset="0"/>
              </a:rPr>
              <a:t> </a:t>
            </a:r>
          </a:p>
          <a:p>
            <a:pPr marL="0" indent="0">
              <a:buNone/>
            </a:pPr>
            <a:r>
              <a:rPr lang="sl-SI" b="1" i="0" u="none" strike="noStrike" baseline="0" dirty="0">
                <a:solidFill>
                  <a:srgbClr val="000000"/>
                </a:solidFill>
                <a:latin typeface="Titillium" panose="00000500000000000000" pitchFamily="50" charset="0"/>
              </a:rPr>
              <a:t>                        ZEMLJEVID mora vsebovati:</a:t>
            </a:r>
          </a:p>
          <a:p>
            <a:pPr lvl="3">
              <a:buClr>
                <a:srgbClr val="034EA2"/>
              </a:buClr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tillium" panose="00000500000000000000" pitchFamily="50" charset="0"/>
              </a:rPr>
              <a:t>NASLOV</a:t>
            </a:r>
          </a:p>
          <a:p>
            <a:pPr lvl="3">
              <a:buClr>
                <a:srgbClr val="034EA2"/>
              </a:buClr>
            </a:pPr>
            <a:r>
              <a:rPr lang="sl-SI" b="0" i="0" u="none" strike="noStrike" baseline="0" dirty="0">
                <a:solidFill>
                  <a:srgbClr val="000000"/>
                </a:solidFill>
                <a:latin typeface="Titillium" panose="00000500000000000000" pitchFamily="50" charset="0"/>
              </a:rPr>
              <a:t>LEGENDO</a:t>
            </a:r>
            <a:endParaRPr lang="en-US" b="0" i="0" u="none" strike="noStrike" baseline="0" dirty="0">
              <a:solidFill>
                <a:srgbClr val="000000"/>
              </a:solidFill>
              <a:latin typeface="Titillium" panose="00000500000000000000" pitchFamily="50" charset="0"/>
            </a:endParaRPr>
          </a:p>
          <a:p>
            <a:pPr lvl="3">
              <a:buClr>
                <a:srgbClr val="034EA2"/>
              </a:buClr>
            </a:pPr>
            <a:r>
              <a:rPr lang="sl-SI" b="0" i="0" u="none" strike="noStrike" baseline="0" dirty="0">
                <a:solidFill>
                  <a:srgbClr val="000000"/>
                </a:solidFill>
                <a:latin typeface="Titillium" panose="00000500000000000000" pitchFamily="50" charset="0"/>
              </a:rPr>
              <a:t>MERILO</a:t>
            </a:r>
            <a:endParaRPr lang="en-US" b="0" i="0" u="none" strike="noStrike" baseline="0" dirty="0">
              <a:solidFill>
                <a:srgbClr val="000000"/>
              </a:solidFill>
              <a:latin typeface="Titillium" panose="00000500000000000000" pitchFamily="50" charset="0"/>
            </a:endParaRPr>
          </a:p>
          <a:p>
            <a:pPr lvl="3">
              <a:buClr>
                <a:srgbClr val="034EA2"/>
              </a:buClr>
            </a:pPr>
            <a:r>
              <a:rPr lang="sl-SI" b="0" i="0" u="none" strike="noStrike" baseline="0" dirty="0">
                <a:solidFill>
                  <a:srgbClr val="000000"/>
                </a:solidFill>
                <a:latin typeface="Titillium" panose="00000500000000000000" pitchFamily="50" charset="0"/>
              </a:rPr>
              <a:t>OZNAČENE STRANI NEBA</a:t>
            </a:r>
            <a:endParaRPr lang="en-US" b="0" i="0" u="none" strike="noStrike" baseline="0" dirty="0">
              <a:solidFill>
                <a:srgbClr val="000000"/>
              </a:solidFill>
              <a:latin typeface="Titillium" panose="00000500000000000000" pitchFamily="50" charset="0"/>
            </a:endParaRPr>
          </a:p>
          <a:p>
            <a:pPr lvl="3">
              <a:buClr>
                <a:srgbClr val="034EA2"/>
              </a:buClr>
            </a:pPr>
            <a:r>
              <a:rPr lang="sl-SI" b="0" i="0" u="none" strike="noStrike" baseline="0" dirty="0">
                <a:solidFill>
                  <a:srgbClr val="000000"/>
                </a:solidFill>
                <a:latin typeface="Titillium" panose="00000500000000000000" pitchFamily="50" charset="0"/>
              </a:rPr>
              <a:t>DATUM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tillium" panose="00000500000000000000" pitchFamily="50" charset="0"/>
              </a:rPr>
              <a:t>/LETNICA IZDAJE</a:t>
            </a:r>
            <a:endParaRPr lang="sl-SI" dirty="0">
              <a:solidFill>
                <a:schemeClr val="tx1"/>
              </a:solidFill>
              <a:latin typeface="Titillium" panose="00000500000000000000" pitchFamily="50" charset="0"/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EF50E2F9-17D8-4C55-8EE3-7A9965144D56}"/>
              </a:ext>
            </a:extLst>
          </p:cNvPr>
          <p:cNvSpPr/>
          <p:nvPr/>
        </p:nvSpPr>
        <p:spPr>
          <a:xfrm>
            <a:off x="8328248" y="5949280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25E8EB2-9BB2-47D9-9C0B-43AD81372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068" y="3573936"/>
            <a:ext cx="2808312" cy="2757646"/>
          </a:xfrm>
          <a:prstGeom prst="rect">
            <a:avLst/>
          </a:prstGeom>
        </p:spPr>
      </p:pic>
      <p:pic>
        <p:nvPicPr>
          <p:cNvPr id="7" name="Slika 6" descr="Slika, ki vsebuje besede risba&#10;&#10;Opis je samodejno ustvarjen">
            <a:extLst>
              <a:ext uri="{FF2B5EF4-FFF2-40B4-BE49-F238E27FC236}">
                <a16:creationId xmlns:a16="http://schemas.microsoft.com/office/drawing/2014/main" id="{E09D0CA6-A531-4997-903A-96DD90830B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A3EE421-A8D7-4CC4-A195-BFB2BF52F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5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F961B0B6-ECB4-47E8-8246-926EA31DDA38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1055440" y="325773"/>
            <a:ext cx="9156847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sl-SI" sz="2800" i="1" spc="-50" dirty="0">
                <a:solidFill>
                  <a:schemeClr val="bg1"/>
                </a:solidFill>
                <a:latin typeface="Titillium Web SemiBold" panose="00000700000000000000" pitchFamily="2" charset="0"/>
              </a:rPr>
              <a:t>     </a:t>
            </a:r>
            <a:r>
              <a:rPr lang="en-US" sz="2800" i="1" spc="-50" dirty="0">
                <a:solidFill>
                  <a:schemeClr val="bg1"/>
                </a:solidFill>
                <a:latin typeface="Titillium Web SemiBold" panose="00000700000000000000" pitchFamily="2" charset="0"/>
              </a:rPr>
              <a:t>ORIENTACIJA V MINECRAFTU – BETTERGEO LOV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3CB4417-5B27-48FE-914A-14BA1DBF3EC6}"/>
              </a:ext>
            </a:extLst>
          </p:cNvPr>
          <p:cNvSpPr txBox="1">
            <a:spLocks/>
          </p:cNvSpPr>
          <p:nvPr/>
        </p:nvSpPr>
        <p:spPr>
          <a:xfrm>
            <a:off x="335360" y="1515768"/>
            <a:ext cx="5047501" cy="401064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07F"/>
              </a:buClr>
              <a:buNone/>
            </a:pP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Ali zemljevid vsebuje vse komponente?</a:t>
            </a:r>
            <a:endParaRPr lang="en-US" sz="2200" dirty="0">
              <a:solidFill>
                <a:schemeClr val="tx1"/>
              </a:solidFill>
              <a:latin typeface="Titillium" panose="00000500000000000000" pitchFamily="50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D99AE0F-1046-4442-975B-4B269BE9D14C}"/>
              </a:ext>
            </a:extLst>
          </p:cNvPr>
          <p:cNvSpPr/>
          <p:nvPr/>
        </p:nvSpPr>
        <p:spPr>
          <a:xfrm>
            <a:off x="8328248" y="5949280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B28D51-3F23-4809-8A9F-EAE8F4D3CEBA}"/>
              </a:ext>
            </a:extLst>
          </p:cNvPr>
          <p:cNvSpPr txBox="1">
            <a:spLocks/>
          </p:cNvSpPr>
          <p:nvPr/>
        </p:nvSpPr>
        <p:spPr>
          <a:xfrm>
            <a:off x="5840673" y="2439244"/>
            <a:ext cx="5655927" cy="2645939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800" b="1" dirty="0">
                <a:solidFill>
                  <a:schemeClr val="tx1"/>
                </a:solidFill>
                <a:latin typeface="Titillium" panose="00000500000000000000" pitchFamily="50" charset="0"/>
              </a:rPr>
              <a:t>NAVODILA:</a:t>
            </a:r>
          </a:p>
          <a:p>
            <a:pPr>
              <a:buClr>
                <a:srgbClr val="034EA2"/>
              </a:buClr>
            </a:pPr>
            <a:r>
              <a:rPr lang="sl-SI" sz="1800" dirty="0">
                <a:solidFill>
                  <a:schemeClr val="tx1"/>
                </a:solidFill>
                <a:latin typeface="Titillium" panose="00000500000000000000" pitchFamily="50" charset="0"/>
              </a:rPr>
              <a:t>Dobro poglej delovni list. </a:t>
            </a:r>
            <a:endParaRPr lang="en-US" sz="1800" dirty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pPr>
              <a:buClr>
                <a:srgbClr val="034EA2"/>
              </a:buClr>
            </a:pPr>
            <a:r>
              <a:rPr lang="sl-SI" sz="1800" dirty="0">
                <a:solidFill>
                  <a:schemeClr val="tx1"/>
                </a:solidFill>
                <a:latin typeface="Titillium" panose="00000500000000000000" pitchFamily="50" charset="0"/>
              </a:rPr>
              <a:t>Obišči vse točke v pripravljenem </a:t>
            </a:r>
            <a:r>
              <a:rPr lang="sl-SI" sz="1800" dirty="0" err="1">
                <a:solidFill>
                  <a:schemeClr val="tx1"/>
                </a:solidFill>
                <a:latin typeface="Titillium" panose="00000500000000000000" pitchFamily="50" charset="0"/>
              </a:rPr>
              <a:t>BetterGeo</a:t>
            </a:r>
            <a:r>
              <a:rPr lang="sl-SI" sz="1800" dirty="0">
                <a:solidFill>
                  <a:schemeClr val="tx1"/>
                </a:solidFill>
                <a:latin typeface="Titillium" panose="00000500000000000000" pitchFamily="50" charset="0"/>
              </a:rPr>
              <a:t> svetu, kot jih vidiš na zemljevidu. Pomagaj si s pridobljenim znanjem o orientaciji in s kompasom. </a:t>
            </a:r>
          </a:p>
          <a:p>
            <a:pPr>
              <a:buClr>
                <a:srgbClr val="034EA2"/>
              </a:buClr>
            </a:pPr>
            <a:r>
              <a:rPr lang="sl-SI" sz="1800" dirty="0">
                <a:solidFill>
                  <a:schemeClr val="tx1"/>
                </a:solidFill>
                <a:latin typeface="Titillium" panose="00000500000000000000" pitchFamily="50" charset="0"/>
              </a:rPr>
              <a:t>Pri vsaki točki upoštevaj navodila! Na koncu boš odgovoril na tri vprašanja povezana s točkami in našel zaklad!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4D36C07-2BF3-45B4-98D8-116DDE50AC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1" t="626" r="974" b="549"/>
          <a:stretch/>
        </p:blipFill>
        <p:spPr>
          <a:xfrm>
            <a:off x="436788" y="1991557"/>
            <a:ext cx="4884201" cy="4245755"/>
          </a:xfrm>
          <a:prstGeom prst="rect">
            <a:avLst/>
          </a:prstGeom>
        </p:spPr>
      </p:pic>
      <p:pic>
        <p:nvPicPr>
          <p:cNvPr id="9" name="Slika 8" descr="Slika, ki vsebuje besede risba&#10;&#10;Opis je samodejno ustvarjen">
            <a:extLst>
              <a:ext uri="{FF2B5EF4-FFF2-40B4-BE49-F238E27FC236}">
                <a16:creationId xmlns:a16="http://schemas.microsoft.com/office/drawing/2014/main" id="{DFF5A7EA-0150-4F21-B39E-E89EBC83C7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510691C-B98C-44DF-925B-2D57EF143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4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otnik 17">
            <a:extLst>
              <a:ext uri="{FF2B5EF4-FFF2-40B4-BE49-F238E27FC236}">
                <a16:creationId xmlns:a16="http://schemas.microsoft.com/office/drawing/2014/main" id="{82086BAC-FE76-4DD2-844F-E1C0CC29640C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328248" y="5949280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0D8438A3-AE6F-4A7E-8096-B644FEB8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470" y="1550525"/>
            <a:ext cx="7914962" cy="5118835"/>
          </a:xfrm>
          <a:prstGeom prst="rect">
            <a:avLst/>
          </a:prstGeom>
        </p:spPr>
      </p:pic>
      <p:sp>
        <p:nvSpPr>
          <p:cNvPr id="25" name="Title 4">
            <a:extLst>
              <a:ext uri="{FF2B5EF4-FFF2-40B4-BE49-F238E27FC236}">
                <a16:creationId xmlns:a16="http://schemas.microsoft.com/office/drawing/2014/main" id="{65953B43-8670-4F58-9CA6-676F8A8B886F}"/>
              </a:ext>
            </a:extLst>
          </p:cNvPr>
          <p:cNvSpPr txBox="1">
            <a:spLocks/>
          </p:cNvSpPr>
          <p:nvPr/>
        </p:nvSpPr>
        <p:spPr bwMode="auto">
          <a:xfrm>
            <a:off x="2669705" y="302756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i="1" dirty="0">
                <a:solidFill>
                  <a:schemeClr val="bg1"/>
                </a:solidFill>
                <a:latin typeface="Titillium Web SemiBold" panose="00000700000000000000" pitchFamily="2" charset="0"/>
              </a:rPr>
              <a:t>KROŽNA POT MINERALNIH SUROVIN</a:t>
            </a:r>
          </a:p>
        </p:txBody>
      </p:sp>
      <p:sp>
        <p:nvSpPr>
          <p:cNvPr id="15321" name="Rectangle: Diagonal Corners Rounded 22">
            <a:extLst>
              <a:ext uri="{FF2B5EF4-FFF2-40B4-BE49-F238E27FC236}">
                <a16:creationId xmlns:a16="http://schemas.microsoft.com/office/drawing/2014/main" id="{7D803098-A6BA-439A-A32A-0218E7A09917}"/>
              </a:ext>
            </a:extLst>
          </p:cNvPr>
          <p:cNvSpPr/>
          <p:nvPr/>
        </p:nvSpPr>
        <p:spPr>
          <a:xfrm>
            <a:off x="335360" y="4076543"/>
            <a:ext cx="4248472" cy="2376793"/>
          </a:xfrm>
          <a:prstGeom prst="round2DiagRect">
            <a:avLst>
              <a:gd name="adj1" fmla="val 13931"/>
              <a:gd name="adj2" fmla="val 14592"/>
            </a:avLst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5323" name="Title 4">
            <a:extLst>
              <a:ext uri="{FF2B5EF4-FFF2-40B4-BE49-F238E27FC236}">
                <a16:creationId xmlns:a16="http://schemas.microsoft.com/office/drawing/2014/main" id="{4B258306-90F7-469A-814E-13FED7BE01E8}"/>
              </a:ext>
            </a:extLst>
          </p:cNvPr>
          <p:cNvSpPr txBox="1">
            <a:spLocks/>
          </p:cNvSpPr>
          <p:nvPr/>
        </p:nvSpPr>
        <p:spPr bwMode="auto">
          <a:xfrm>
            <a:off x="623392" y="4221088"/>
            <a:ext cx="3759838" cy="20882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Kje dobimo mineralne surovine?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Kako lahko zmanjšamo uporabo mineralnih surovin?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Zakaj je krožno gospodarstvo pomembno za naše življenje?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D6366528-1952-4371-9876-C5BB76E74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9504" y="2514802"/>
            <a:ext cx="386234" cy="20955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134E123-9CFC-4652-830A-A24479B113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232858">
            <a:off x="8679318" y="3266883"/>
            <a:ext cx="380773" cy="209550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2C684CEC-4BF7-457E-B838-D175F145C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1804" y="2536060"/>
            <a:ext cx="386234" cy="20955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8CA08BF8-0132-4104-8E4D-90CE1D70C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35157" y="2536060"/>
            <a:ext cx="386234" cy="209550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22611A31-005D-4D9D-B659-09420BF90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755415">
            <a:off x="8235399" y="5108238"/>
            <a:ext cx="380773" cy="20955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2DD9F717-10B0-4038-80A4-CC27E0FFCC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280143">
            <a:off x="6102183" y="4952570"/>
            <a:ext cx="380773" cy="20955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643D6C96-8D6E-4AF5-82F7-B14F65409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479027">
            <a:off x="6082091" y="3218811"/>
            <a:ext cx="380773" cy="209550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587BCC04-6F07-4EC1-BAD3-2EE3821EA821}"/>
              </a:ext>
            </a:extLst>
          </p:cNvPr>
          <p:cNvSpPr txBox="1">
            <a:spLocks/>
          </p:cNvSpPr>
          <p:nvPr/>
        </p:nvSpPr>
        <p:spPr bwMode="auto">
          <a:xfrm>
            <a:off x="2351584" y="1794103"/>
            <a:ext cx="1498672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  <a:latin typeface="Titillium Web" panose="00000500000000000000" pitchFamily="2" charset="0"/>
                <a:cs typeface="Calibri Light" panose="020F0302020204030204" pitchFamily="34" charset="0"/>
              </a:rPr>
              <a:t>RAZISKOVANJE</a:t>
            </a:r>
            <a:endParaRPr lang="sl-SI" sz="1400" b="1" dirty="0">
              <a:solidFill>
                <a:schemeClr val="tx1"/>
              </a:solidFill>
              <a:latin typeface="Titillium Web" panose="000005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74682E04-0280-4F60-BD36-AA483EC945CD}"/>
              </a:ext>
            </a:extLst>
          </p:cNvPr>
          <p:cNvSpPr txBox="1">
            <a:spLocks/>
          </p:cNvSpPr>
          <p:nvPr/>
        </p:nvSpPr>
        <p:spPr bwMode="auto">
          <a:xfrm>
            <a:off x="4266158" y="1787897"/>
            <a:ext cx="1498672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  <a:latin typeface="Titillium Web" panose="00000500000000000000" pitchFamily="2" charset="0"/>
                <a:cs typeface="Calibri Light" panose="020F0302020204030204" pitchFamily="34" charset="0"/>
              </a:rPr>
              <a:t>RUDARJENJE</a:t>
            </a:r>
            <a:endParaRPr lang="sl-SI" sz="1400" b="1" dirty="0">
              <a:solidFill>
                <a:schemeClr val="tx1"/>
              </a:solidFill>
              <a:latin typeface="Titillium Web" panose="000005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FF6E08F8-3207-49EC-BC3E-9EB676DD1D28}"/>
              </a:ext>
            </a:extLst>
          </p:cNvPr>
          <p:cNvSpPr txBox="1">
            <a:spLocks/>
          </p:cNvSpPr>
          <p:nvPr/>
        </p:nvSpPr>
        <p:spPr bwMode="auto">
          <a:xfrm>
            <a:off x="6180732" y="1787897"/>
            <a:ext cx="1498672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  <a:latin typeface="Titillium Web" panose="00000500000000000000" pitchFamily="2" charset="0"/>
                <a:cs typeface="Calibri Light" panose="020F0302020204030204" pitchFamily="34" charset="0"/>
              </a:rPr>
              <a:t>PREDELAVA</a:t>
            </a:r>
            <a:endParaRPr lang="sl-SI" sz="1400" b="1" dirty="0">
              <a:solidFill>
                <a:schemeClr val="tx1"/>
              </a:solidFill>
              <a:latin typeface="Titillium Web" panose="000005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545CB11F-C1DC-436F-9796-F8D796C4402F}"/>
              </a:ext>
            </a:extLst>
          </p:cNvPr>
          <p:cNvSpPr txBox="1">
            <a:spLocks/>
          </p:cNvSpPr>
          <p:nvPr/>
        </p:nvSpPr>
        <p:spPr bwMode="auto">
          <a:xfrm>
            <a:off x="8105566" y="2031093"/>
            <a:ext cx="955318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  <a:latin typeface="Titillium Web" panose="00000500000000000000" pitchFamily="2" charset="0"/>
                <a:cs typeface="Calibri Light" panose="020F0302020204030204" pitchFamily="34" charset="0"/>
              </a:rPr>
              <a:t>NAČRT</a:t>
            </a:r>
            <a:endParaRPr lang="sl-SI" sz="1400" b="1" dirty="0">
              <a:solidFill>
                <a:schemeClr val="tx1"/>
              </a:solidFill>
              <a:latin typeface="Titillium Web" panose="000005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93E3BDF7-700D-4043-9E54-7C4AAAB8B2F9}"/>
              </a:ext>
            </a:extLst>
          </p:cNvPr>
          <p:cNvSpPr txBox="1">
            <a:spLocks/>
          </p:cNvSpPr>
          <p:nvPr/>
        </p:nvSpPr>
        <p:spPr bwMode="auto">
          <a:xfrm>
            <a:off x="8572986" y="3720535"/>
            <a:ext cx="1127417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  <a:latin typeface="Titillium Web" panose="00000500000000000000" pitchFamily="2" charset="0"/>
                <a:cs typeface="Calibri Light" panose="020F0302020204030204" pitchFamily="34" charset="0"/>
              </a:rPr>
              <a:t>IZDELAVA</a:t>
            </a:r>
            <a:endParaRPr lang="sl-SI" sz="1400" b="1" dirty="0">
              <a:solidFill>
                <a:schemeClr val="tx1"/>
              </a:solidFill>
              <a:latin typeface="Titillium Web" panose="000005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17AE1742-B07C-4F9B-BFDD-00488371D89A}"/>
              </a:ext>
            </a:extLst>
          </p:cNvPr>
          <p:cNvSpPr txBox="1">
            <a:spLocks/>
          </p:cNvSpPr>
          <p:nvPr/>
        </p:nvSpPr>
        <p:spPr bwMode="auto">
          <a:xfrm>
            <a:off x="6619625" y="4860516"/>
            <a:ext cx="1714783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  <a:latin typeface="Titillium Web" panose="00000500000000000000" pitchFamily="2" charset="0"/>
                <a:cs typeface="Calibri Light" panose="020F0302020204030204" pitchFamily="34" charset="0"/>
              </a:rPr>
              <a:t>PONOVNA UPORABA</a:t>
            </a:r>
            <a:endParaRPr lang="sl-SI" sz="1400" b="1" dirty="0">
              <a:solidFill>
                <a:schemeClr val="tx1"/>
              </a:solidFill>
              <a:latin typeface="Titillium Web" panose="000005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BFBFD0B1-48AD-4F6D-8CAD-192874D43154}"/>
              </a:ext>
            </a:extLst>
          </p:cNvPr>
          <p:cNvSpPr txBox="1">
            <a:spLocks/>
          </p:cNvSpPr>
          <p:nvPr/>
        </p:nvSpPr>
        <p:spPr bwMode="auto">
          <a:xfrm>
            <a:off x="5338282" y="3523132"/>
            <a:ext cx="1387176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  <a:latin typeface="Titillium Web" panose="00000500000000000000" pitchFamily="2" charset="0"/>
                <a:cs typeface="Calibri Light" panose="020F0302020204030204" pitchFamily="34" charset="0"/>
              </a:rPr>
              <a:t>RECIKLIRANJE</a:t>
            </a:r>
            <a:endParaRPr lang="sl-SI" sz="1400" b="1" dirty="0">
              <a:solidFill>
                <a:schemeClr val="tx1"/>
              </a:solidFill>
              <a:latin typeface="Titillium Web" panose="00000500000000000000" pitchFamily="2" charset="0"/>
              <a:cs typeface="Calibri Light" panose="020F0302020204030204" pitchFamily="34" charset="0"/>
            </a:endParaRPr>
          </a:p>
        </p:txBody>
      </p:sp>
      <p:pic>
        <p:nvPicPr>
          <p:cNvPr id="20" name="Slika 19" descr="Slika, ki vsebuje besede risba&#10;&#10;Opis je samodejno ustvarjen">
            <a:extLst>
              <a:ext uri="{FF2B5EF4-FFF2-40B4-BE49-F238E27FC236}">
                <a16:creationId xmlns:a16="http://schemas.microsoft.com/office/drawing/2014/main" id="{09BD1352-9806-47CC-91F6-76927F632AB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B65E9926-5236-4892-81B5-EFC038922D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3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43872" y="1628800"/>
            <a:ext cx="3600400" cy="368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Supported by: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D689A-48BE-4579-9E7D-FD83B4B273D8}"/>
              </a:ext>
            </a:extLst>
          </p:cNvPr>
          <p:cNvSpPr txBox="1">
            <a:spLocks/>
          </p:cNvSpPr>
          <p:nvPr/>
        </p:nvSpPr>
        <p:spPr>
          <a:xfrm rot="18888033">
            <a:off x="98838" y="1344248"/>
            <a:ext cx="3456384" cy="5691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4000" b="1" dirty="0"/>
              <a:t>#</a:t>
            </a:r>
            <a:r>
              <a:rPr lang="de-DE" sz="4000" b="1" dirty="0" err="1"/>
              <a:t>BetterGeoEdu</a:t>
            </a:r>
            <a:endParaRPr lang="sv-SE" sz="4000" b="1" dirty="0"/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B5A18280-6F51-4780-9399-A44D8A5AFB00}"/>
              </a:ext>
            </a:extLst>
          </p:cNvPr>
          <p:cNvSpPr/>
          <p:nvPr/>
        </p:nvSpPr>
        <p:spPr>
          <a:xfrm rot="19276196">
            <a:off x="-6779" y="1227097"/>
            <a:ext cx="3888432" cy="963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B45D2A9-178B-42D3-86E8-94C164975B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05" y="6109019"/>
            <a:ext cx="1403654" cy="6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59061132-70F5-4AB7-A623-26BF18A6ABB5}"/>
              </a:ext>
            </a:extLst>
          </p:cNvPr>
          <p:cNvSpPr/>
          <p:nvPr/>
        </p:nvSpPr>
        <p:spPr>
          <a:xfrm>
            <a:off x="8112224" y="5922151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2" descr="C:\Users\ponwes\Documents\Workbench\Presentationer\norskbergindustri\minecraft-logo-18.png">
            <a:extLst>
              <a:ext uri="{FF2B5EF4-FFF2-40B4-BE49-F238E27FC236}">
                <a16:creationId xmlns:a16="http://schemas.microsoft.com/office/drawing/2014/main" id="{69B29694-486F-4555-9869-452181B76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186" y="620688"/>
            <a:ext cx="5687628" cy="949834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A282D4A-D45D-4885-9D96-BF42A2410675}"/>
              </a:ext>
            </a:extLst>
          </p:cNvPr>
          <p:cNvGrpSpPr/>
          <p:nvPr/>
        </p:nvGrpSpPr>
        <p:grpSpPr>
          <a:xfrm>
            <a:off x="3719736" y="5979042"/>
            <a:ext cx="6031245" cy="516540"/>
            <a:chOff x="1700894" y="5268531"/>
            <a:chExt cx="11137063" cy="516540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209FCCFA-4F20-46A9-ADBD-94937AE6EF45}"/>
                </a:ext>
              </a:extLst>
            </p:cNvPr>
            <p:cNvSpPr/>
            <p:nvPr/>
          </p:nvSpPr>
          <p:spPr>
            <a:xfrm>
              <a:off x="1700894" y="5268531"/>
              <a:ext cx="8743656" cy="484391"/>
            </a:xfrm>
            <a:prstGeom prst="round2DiagRect">
              <a:avLst>
                <a:gd name="adj1" fmla="val 16667"/>
                <a:gd name="adj2" fmla="val 18440"/>
              </a:avLst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Title 4">
              <a:extLst>
                <a:ext uri="{FF2B5EF4-FFF2-40B4-BE49-F238E27FC236}">
                  <a16:creationId xmlns:a16="http://schemas.microsoft.com/office/drawing/2014/main" id="{97DEB2B0-8629-4608-AE1F-6B5D248DE13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76667" y="5268531"/>
              <a:ext cx="10861290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20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Klikni</a:t>
              </a:r>
              <a:r>
                <a:rPr lang="en-US" sz="20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tukaj</a:t>
              </a:r>
              <a:r>
                <a:rPr lang="en-US" sz="20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da </a:t>
              </a:r>
              <a:r>
                <a:rPr lang="en-US" sz="20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odkriješ</a:t>
              </a:r>
              <a:r>
                <a:rPr lang="en-US" sz="20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BetterGeo</a:t>
              </a:r>
              <a:r>
                <a:rPr lang="en-US" sz="20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dodatek</a:t>
              </a:r>
              <a:r>
                <a:rPr lang="en-US" sz="20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!</a:t>
              </a:r>
            </a:p>
          </p:txBody>
        </p:sp>
      </p:grpSp>
      <p:pic>
        <p:nvPicPr>
          <p:cNvPr id="11" name="Slika 10">
            <a:extLst>
              <a:ext uri="{FF2B5EF4-FFF2-40B4-BE49-F238E27FC236}">
                <a16:creationId xmlns:a16="http://schemas.microsoft.com/office/drawing/2014/main" id="{19054736-35A0-40B4-A149-C889201889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2399554"/>
            <a:ext cx="5156422" cy="2900486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58F6086-DE18-413F-9B9E-839D98D1D27F}"/>
              </a:ext>
            </a:extLst>
          </p:cNvPr>
          <p:cNvSpPr txBox="1">
            <a:spLocks/>
          </p:cNvSpPr>
          <p:nvPr/>
        </p:nvSpPr>
        <p:spPr>
          <a:xfrm>
            <a:off x="565408" y="2313302"/>
            <a:ext cx="5602600" cy="2592288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4EA2"/>
              </a:buClr>
            </a:pPr>
            <a:r>
              <a:rPr lang="sl-SI" sz="2200" dirty="0" err="1">
                <a:solidFill>
                  <a:schemeClr val="tx1"/>
                </a:solidFill>
                <a:latin typeface="Titillium" panose="00000500000000000000" pitchFamily="50" charset="0"/>
              </a:rPr>
              <a:t>Minecraft</a:t>
            </a: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 je ena izmed najbolj popularnih iger na svetu (100+M igralcev)</a:t>
            </a:r>
            <a:r>
              <a:rPr lang="en-US" sz="2200" dirty="0">
                <a:solidFill>
                  <a:schemeClr val="tx1"/>
                </a:solidFill>
                <a:latin typeface="Titillium" panose="00000500000000000000" pitchFamily="50" charset="0"/>
              </a:rPr>
              <a:t>.</a:t>
            </a:r>
            <a:endParaRPr lang="sl-SI" sz="2200" dirty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pPr>
              <a:buClr>
                <a:srgbClr val="034EA2"/>
              </a:buClr>
            </a:pP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Igralci raziskujemo odprt svet zgrajen iz blokov</a:t>
            </a:r>
            <a:r>
              <a:rPr lang="en-US" sz="2200" dirty="0">
                <a:solidFill>
                  <a:schemeClr val="tx1"/>
                </a:solidFill>
                <a:latin typeface="Titillium" panose="00000500000000000000" pitchFamily="50" charset="0"/>
              </a:rPr>
              <a:t>.</a:t>
            </a:r>
            <a:endParaRPr lang="sl-SI" sz="2200" dirty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pPr>
              <a:buClr>
                <a:srgbClr val="034EA2"/>
              </a:buClr>
            </a:pP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Bloke različnih predmetov lahko razbijemo, da pridobimo različne surovine</a:t>
            </a:r>
            <a:r>
              <a:rPr lang="en-US" sz="2200" dirty="0">
                <a:solidFill>
                  <a:schemeClr val="tx1"/>
                </a:solidFill>
                <a:latin typeface="Titillium" panose="00000500000000000000" pitchFamily="50" charset="0"/>
              </a:rPr>
              <a:t>.</a:t>
            </a:r>
            <a:endParaRPr lang="sl-SI" sz="2200" dirty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pPr>
              <a:buClr>
                <a:srgbClr val="034EA2"/>
              </a:buClr>
            </a:pP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Različne surovine lahko združimo in iz njih naredimo nove predmete</a:t>
            </a:r>
            <a:r>
              <a:rPr lang="en-US" sz="2200" dirty="0">
                <a:solidFill>
                  <a:schemeClr val="tx1"/>
                </a:solidFill>
                <a:latin typeface="Titillium" panose="00000500000000000000" pitchFamily="50" charset="0"/>
              </a:rPr>
              <a:t>.</a:t>
            </a:r>
            <a:endParaRPr lang="sl-SI" sz="2200" dirty="0">
              <a:solidFill>
                <a:schemeClr val="tx1"/>
              </a:solidFill>
              <a:latin typeface="Titillium" panose="00000500000000000000" pitchFamily="50" charset="0"/>
            </a:endParaRPr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8D083AFB-BBD0-4E2F-A9D0-AC4035350847}"/>
              </a:ext>
            </a:extLst>
          </p:cNvPr>
          <p:cNvSpPr/>
          <p:nvPr/>
        </p:nvSpPr>
        <p:spPr>
          <a:xfrm>
            <a:off x="3197929" y="5654155"/>
            <a:ext cx="5796142" cy="949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>
            <a:extLst>
              <a:ext uri="{FF2B5EF4-FFF2-40B4-BE49-F238E27FC236}">
                <a16:creationId xmlns:a16="http://schemas.microsoft.com/office/drawing/2014/main" id="{228DBC63-6676-4D95-9142-67B38B43BF5A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5877272"/>
            <a:ext cx="388843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1703512" y="6021288"/>
            <a:ext cx="8640960" cy="432048"/>
          </a:xfrm>
          <a:prstGeom prst="round2DiagRect">
            <a:avLst>
              <a:gd name="adj1" fmla="val 16667"/>
              <a:gd name="adj2" fmla="val 19842"/>
            </a:avLst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1826467" y="5999728"/>
            <a:ext cx="8539066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Kako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dobimo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mineralne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surovine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 v Minecraft-u?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Kako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 pa v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resničnem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življenju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6" name="Picture 2" descr="Crafting Table â Official Minecraft Wiki">
            <a:extLst>
              <a:ext uri="{FF2B5EF4-FFF2-40B4-BE49-F238E27FC236}">
                <a16:creationId xmlns:a16="http://schemas.microsoft.com/office/drawing/2014/main" id="{B7372728-F3D0-4C88-8A89-082DDC1C8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248" y="208607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F9255D1-18C2-4D54-A209-D0C2B1AD0F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3432" y="1906730"/>
            <a:ext cx="7053146" cy="3225238"/>
          </a:xfrm>
        </p:spPr>
        <p:txBody>
          <a:bodyPr>
            <a:noAutofit/>
          </a:bodyPr>
          <a:lstStyle/>
          <a:p>
            <a:pPr>
              <a:buClr>
                <a:srgbClr val="034EA2"/>
              </a:buClr>
            </a:pPr>
            <a:r>
              <a:rPr lang="sl-SI" sz="2200" dirty="0">
                <a:latin typeface="Titillium" panose="00000500000000000000" pitchFamily="50" charset="0"/>
                <a:cs typeface="Calibri" panose="020F0502020204030204" pitchFamily="34" charset="0"/>
              </a:rPr>
              <a:t>Surovine, ki jih v </a:t>
            </a:r>
            <a:r>
              <a:rPr lang="sl-SI" sz="2200" dirty="0" err="1">
                <a:latin typeface="Titillium" panose="00000500000000000000" pitchFamily="50" charset="0"/>
                <a:cs typeface="Calibri" panose="020F0502020204030204" pitchFamily="34" charset="0"/>
              </a:rPr>
              <a:t>Minecraft</a:t>
            </a:r>
            <a:r>
              <a:rPr lang="en-US" sz="2200" dirty="0">
                <a:latin typeface="Titillium" panose="00000500000000000000" pitchFamily="50" charset="0"/>
                <a:cs typeface="Calibri" panose="020F0502020204030204" pitchFamily="34" charset="0"/>
              </a:rPr>
              <a:t>-</a:t>
            </a:r>
            <a:r>
              <a:rPr lang="sl-SI" sz="2200" dirty="0">
                <a:latin typeface="Titillium" panose="00000500000000000000" pitchFamily="50" charset="0"/>
                <a:cs typeface="Calibri" panose="020F0502020204030204" pitchFamily="34" charset="0"/>
              </a:rPr>
              <a:t>u uporabimo za izdelavo predmetov, jih v resničnem življenju imenujemo mineralne surovine</a:t>
            </a:r>
          </a:p>
          <a:p>
            <a:pPr>
              <a:buClr>
                <a:srgbClr val="034EA2"/>
              </a:buClr>
            </a:pPr>
            <a:r>
              <a:rPr lang="sl-SI" sz="2200" dirty="0">
                <a:latin typeface="Titillium" panose="00000500000000000000" pitchFamily="50" charset="0"/>
                <a:cs typeface="Calibri" panose="020F0502020204030204" pitchFamily="34" charset="0"/>
              </a:rPr>
              <a:t>Če mineralne surovine ne rastejo na drevesu, od kod pridejo?</a:t>
            </a:r>
          </a:p>
          <a:p>
            <a:pPr>
              <a:buClr>
                <a:srgbClr val="034EA2"/>
              </a:buClr>
            </a:pPr>
            <a:r>
              <a:rPr lang="sl-SI" sz="2200" dirty="0">
                <a:latin typeface="Titillium" panose="00000500000000000000" pitchFamily="50" charset="0"/>
                <a:cs typeface="Calibri" panose="020F0502020204030204" pitchFamily="34" charset="0"/>
              </a:rPr>
              <a:t>Mineralne surovine pridobimo iz narave, torej so naravni viri.</a:t>
            </a:r>
          </a:p>
          <a:p>
            <a:pPr>
              <a:buClr>
                <a:srgbClr val="034EA2"/>
              </a:buClr>
            </a:pPr>
            <a:r>
              <a:rPr lang="sl-SI" sz="2200" dirty="0">
                <a:latin typeface="Titillium" panose="00000500000000000000" pitchFamily="50" charset="0"/>
                <a:cs typeface="Calibri" panose="020F0502020204030204" pitchFamily="34" charset="0"/>
              </a:rPr>
              <a:t>To je material, ki ga uporabimo pri izdelavi skoraj vseh predmetov.</a:t>
            </a:r>
          </a:p>
          <a:p>
            <a:pPr>
              <a:buClr>
                <a:srgbClr val="034EA2"/>
              </a:buClr>
            </a:pPr>
            <a:endParaRPr lang="sl-SI" sz="2200" dirty="0">
              <a:latin typeface="Titillium" panose="000005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i="1" dirty="0">
                <a:solidFill>
                  <a:schemeClr val="bg1"/>
                </a:solidFill>
                <a:latin typeface="Titillium Web SemiBold" panose="00000700000000000000" pitchFamily="2" charset="0"/>
                <a:cs typeface="Calibri" panose="020F0502020204030204" pitchFamily="34" charset="0"/>
              </a:rPr>
              <a:t>KAJ SO MINERALNE SUROVINE?</a:t>
            </a:r>
          </a:p>
        </p:txBody>
      </p:sp>
      <p:pic>
        <p:nvPicPr>
          <p:cNvPr id="12" name="Slika 11" descr="Slika, ki vsebuje besede risba&#10;&#10;Opis je samodejno ustvarjen">
            <a:extLst>
              <a:ext uri="{FF2B5EF4-FFF2-40B4-BE49-F238E27FC236}">
                <a16:creationId xmlns:a16="http://schemas.microsoft.com/office/drawing/2014/main" id="{DF39A44B-43CE-4DEF-A30C-A1727A5B9A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90E7F52F-6546-4E5E-A7D8-BE160F6EB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328248" y="5949280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64036E3D-F533-4CAC-9CF1-E9827A474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470" y="1484784"/>
            <a:ext cx="7914962" cy="5118835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64CEC756-3640-41A7-ABFB-19F7AA9E5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9504" y="2514802"/>
            <a:ext cx="386234" cy="20955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95C85611-194F-46BD-8541-780C223DC6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232858">
            <a:off x="8679318" y="3266883"/>
            <a:ext cx="380773" cy="209550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0FB60872-0252-4D97-AD00-B76DABC06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1804" y="2536060"/>
            <a:ext cx="386234" cy="20955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A41EDAF4-03E7-44DE-AB31-D487643F2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35157" y="2536060"/>
            <a:ext cx="386234" cy="209550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EE6C6A5A-72DE-4E3B-82DD-B01209837D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755415">
            <a:off x="8235399" y="5108238"/>
            <a:ext cx="380773" cy="20955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B79736CB-E845-4094-A88C-6B089B07C4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280143">
            <a:off x="6102183" y="4952570"/>
            <a:ext cx="380773" cy="20955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FE5F4745-E8C5-4AFF-A2DC-E2F7B72EE3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479027">
            <a:off x="6082091" y="3218811"/>
            <a:ext cx="380773" cy="209550"/>
          </a:xfrm>
          <a:prstGeom prst="rect">
            <a:avLst/>
          </a:prstGeom>
        </p:spPr>
      </p:pic>
      <p:sp>
        <p:nvSpPr>
          <p:cNvPr id="19" name="Pravokotnik 18">
            <a:extLst>
              <a:ext uri="{FF2B5EF4-FFF2-40B4-BE49-F238E27FC236}">
                <a16:creationId xmlns:a16="http://schemas.microsoft.com/office/drawing/2014/main" id="{A3746E42-70F1-4411-8BB2-DD2EF37D946C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65953B43-8670-4F58-9CA6-676F8A8B886F}"/>
              </a:ext>
            </a:extLst>
          </p:cNvPr>
          <p:cNvSpPr txBox="1">
            <a:spLocks/>
          </p:cNvSpPr>
          <p:nvPr/>
        </p:nvSpPr>
        <p:spPr bwMode="auto">
          <a:xfrm>
            <a:off x="2669705" y="312801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i="1" dirty="0">
                <a:solidFill>
                  <a:schemeClr val="bg1"/>
                </a:solidFill>
                <a:latin typeface="Titillium Web SemiBold" panose="00000700000000000000" pitchFamily="2" charset="0"/>
              </a:rPr>
              <a:t>KAJ JE KROŽNA POT  SUROVIN?</a:t>
            </a:r>
          </a:p>
        </p:txBody>
      </p:sp>
      <p:sp>
        <p:nvSpPr>
          <p:cNvPr id="2" name="Rectangle: Diagonal Corners Rounded 22">
            <a:extLst>
              <a:ext uri="{FF2B5EF4-FFF2-40B4-BE49-F238E27FC236}">
                <a16:creationId xmlns:a16="http://schemas.microsoft.com/office/drawing/2014/main" id="{1908A338-B44D-400B-83E6-DE8CC9577B79}"/>
              </a:ext>
            </a:extLst>
          </p:cNvPr>
          <p:cNvSpPr/>
          <p:nvPr/>
        </p:nvSpPr>
        <p:spPr>
          <a:xfrm>
            <a:off x="695400" y="4076543"/>
            <a:ext cx="3665468" cy="1416970"/>
          </a:xfrm>
          <a:prstGeom prst="round2DiagRect">
            <a:avLst>
              <a:gd name="adj1" fmla="val 13931"/>
              <a:gd name="adj2" fmla="val 14592"/>
            </a:avLst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2CAB95B-8106-4F0C-A416-3B7794D42BFA}"/>
              </a:ext>
            </a:extLst>
          </p:cNvPr>
          <p:cNvSpPr txBox="1">
            <a:spLocks/>
          </p:cNvSpPr>
          <p:nvPr/>
        </p:nvSpPr>
        <p:spPr bwMode="auto">
          <a:xfrm>
            <a:off x="1025798" y="4298954"/>
            <a:ext cx="3240360" cy="16503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Kako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 so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mineralne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surovine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povezane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 s  to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potjo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?</a:t>
            </a:r>
            <a:endParaRPr lang="sl-SI" sz="2000" i="1" dirty="0">
              <a:solidFill>
                <a:schemeClr val="bg1"/>
              </a:solidFill>
              <a:latin typeface="Titillium" panose="00000500000000000000" pitchFamily="50" charset="0"/>
              <a:cs typeface="Calibri Light" panose="020F0302020204030204" pitchFamily="34" charset="0"/>
            </a:endParaRPr>
          </a:p>
        </p:txBody>
      </p:sp>
      <p:sp>
        <p:nvSpPr>
          <p:cNvPr id="15276" name="Title 4">
            <a:extLst>
              <a:ext uri="{FF2B5EF4-FFF2-40B4-BE49-F238E27FC236}">
                <a16:creationId xmlns:a16="http://schemas.microsoft.com/office/drawing/2014/main" id="{93FF63DF-9324-4CBA-A503-C0FD2DE1D0BE}"/>
              </a:ext>
            </a:extLst>
          </p:cNvPr>
          <p:cNvSpPr txBox="1">
            <a:spLocks/>
          </p:cNvSpPr>
          <p:nvPr/>
        </p:nvSpPr>
        <p:spPr bwMode="auto">
          <a:xfrm>
            <a:off x="2351584" y="1794103"/>
            <a:ext cx="1498672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  <a:latin typeface="Titillium Web" panose="00000500000000000000" pitchFamily="2" charset="0"/>
                <a:cs typeface="Calibri Light" panose="020F0302020204030204" pitchFamily="34" charset="0"/>
              </a:rPr>
              <a:t>RAZISKOVANJE</a:t>
            </a:r>
            <a:endParaRPr lang="sl-SI" sz="1400" b="1" dirty="0">
              <a:solidFill>
                <a:schemeClr val="tx1"/>
              </a:solidFill>
              <a:latin typeface="Titillium Web" panose="000005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5277" name="Title 4">
            <a:extLst>
              <a:ext uri="{FF2B5EF4-FFF2-40B4-BE49-F238E27FC236}">
                <a16:creationId xmlns:a16="http://schemas.microsoft.com/office/drawing/2014/main" id="{DA49CD61-F13C-4C8B-850F-89FF19C1B473}"/>
              </a:ext>
            </a:extLst>
          </p:cNvPr>
          <p:cNvSpPr txBox="1">
            <a:spLocks/>
          </p:cNvSpPr>
          <p:nvPr/>
        </p:nvSpPr>
        <p:spPr bwMode="auto">
          <a:xfrm>
            <a:off x="4266158" y="1787897"/>
            <a:ext cx="1498672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  <a:latin typeface="Titillium Web" panose="00000500000000000000" pitchFamily="2" charset="0"/>
                <a:cs typeface="Calibri Light" panose="020F0302020204030204" pitchFamily="34" charset="0"/>
              </a:rPr>
              <a:t>RUDARJENJE</a:t>
            </a:r>
            <a:endParaRPr lang="sl-SI" sz="1400" b="1" dirty="0">
              <a:solidFill>
                <a:schemeClr val="tx1"/>
              </a:solidFill>
              <a:latin typeface="Titillium Web" panose="000005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5278" name="Title 4">
            <a:extLst>
              <a:ext uri="{FF2B5EF4-FFF2-40B4-BE49-F238E27FC236}">
                <a16:creationId xmlns:a16="http://schemas.microsoft.com/office/drawing/2014/main" id="{F84A2358-7E4C-4159-8A4A-0E6160378FB4}"/>
              </a:ext>
            </a:extLst>
          </p:cNvPr>
          <p:cNvSpPr txBox="1">
            <a:spLocks/>
          </p:cNvSpPr>
          <p:nvPr/>
        </p:nvSpPr>
        <p:spPr bwMode="auto">
          <a:xfrm>
            <a:off x="6180732" y="1787897"/>
            <a:ext cx="1498672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  <a:latin typeface="Titillium Web" panose="00000500000000000000" pitchFamily="2" charset="0"/>
                <a:cs typeface="Calibri Light" panose="020F0302020204030204" pitchFamily="34" charset="0"/>
              </a:rPr>
              <a:t>PREDELAVA</a:t>
            </a:r>
            <a:endParaRPr lang="sl-SI" sz="1400" b="1" dirty="0">
              <a:solidFill>
                <a:schemeClr val="tx1"/>
              </a:solidFill>
              <a:latin typeface="Titillium Web" panose="000005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5279" name="Title 4">
            <a:extLst>
              <a:ext uri="{FF2B5EF4-FFF2-40B4-BE49-F238E27FC236}">
                <a16:creationId xmlns:a16="http://schemas.microsoft.com/office/drawing/2014/main" id="{6F6DC133-570C-423D-8D7B-8A3BD2ECC6F6}"/>
              </a:ext>
            </a:extLst>
          </p:cNvPr>
          <p:cNvSpPr txBox="1">
            <a:spLocks/>
          </p:cNvSpPr>
          <p:nvPr/>
        </p:nvSpPr>
        <p:spPr bwMode="auto">
          <a:xfrm>
            <a:off x="8105566" y="2031093"/>
            <a:ext cx="955318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  <a:latin typeface="Titillium Web" panose="00000500000000000000" pitchFamily="2" charset="0"/>
                <a:cs typeface="Calibri Light" panose="020F0302020204030204" pitchFamily="34" charset="0"/>
              </a:rPr>
              <a:t>NAČRT</a:t>
            </a:r>
            <a:endParaRPr lang="sl-SI" sz="1400" b="1" dirty="0">
              <a:solidFill>
                <a:schemeClr val="tx1"/>
              </a:solidFill>
              <a:latin typeface="Titillium Web" panose="000005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5280" name="Title 4">
            <a:extLst>
              <a:ext uri="{FF2B5EF4-FFF2-40B4-BE49-F238E27FC236}">
                <a16:creationId xmlns:a16="http://schemas.microsoft.com/office/drawing/2014/main" id="{5AE5AEF7-5F31-44AD-8B0D-CA2AD8A87C5D}"/>
              </a:ext>
            </a:extLst>
          </p:cNvPr>
          <p:cNvSpPr txBox="1">
            <a:spLocks/>
          </p:cNvSpPr>
          <p:nvPr/>
        </p:nvSpPr>
        <p:spPr bwMode="auto">
          <a:xfrm>
            <a:off x="8572986" y="3720535"/>
            <a:ext cx="1127417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  <a:latin typeface="Titillium Web" panose="00000500000000000000" pitchFamily="2" charset="0"/>
                <a:cs typeface="Calibri Light" panose="020F0302020204030204" pitchFamily="34" charset="0"/>
              </a:rPr>
              <a:t>IZDELAVA</a:t>
            </a:r>
            <a:endParaRPr lang="sl-SI" sz="1400" b="1" dirty="0">
              <a:solidFill>
                <a:schemeClr val="tx1"/>
              </a:solidFill>
              <a:latin typeface="Titillium Web" panose="000005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5283" name="Title 4">
            <a:extLst>
              <a:ext uri="{FF2B5EF4-FFF2-40B4-BE49-F238E27FC236}">
                <a16:creationId xmlns:a16="http://schemas.microsoft.com/office/drawing/2014/main" id="{1FC5D149-4B10-422C-A882-8CFEB6EFD2EE}"/>
              </a:ext>
            </a:extLst>
          </p:cNvPr>
          <p:cNvSpPr txBox="1">
            <a:spLocks/>
          </p:cNvSpPr>
          <p:nvPr/>
        </p:nvSpPr>
        <p:spPr bwMode="auto">
          <a:xfrm>
            <a:off x="6619625" y="4860516"/>
            <a:ext cx="1714783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  <a:latin typeface="Titillium Web" panose="00000500000000000000" pitchFamily="2" charset="0"/>
                <a:cs typeface="Calibri Light" panose="020F0302020204030204" pitchFamily="34" charset="0"/>
              </a:rPr>
              <a:t>PONOVNA UPORABA</a:t>
            </a:r>
            <a:endParaRPr lang="sl-SI" sz="1400" b="1" dirty="0">
              <a:solidFill>
                <a:schemeClr val="tx1"/>
              </a:solidFill>
              <a:latin typeface="Titillium Web" panose="000005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5284" name="Title 4">
            <a:extLst>
              <a:ext uri="{FF2B5EF4-FFF2-40B4-BE49-F238E27FC236}">
                <a16:creationId xmlns:a16="http://schemas.microsoft.com/office/drawing/2014/main" id="{88EB4C40-B3E7-42BD-803F-4B39678F6C91}"/>
              </a:ext>
            </a:extLst>
          </p:cNvPr>
          <p:cNvSpPr txBox="1">
            <a:spLocks/>
          </p:cNvSpPr>
          <p:nvPr/>
        </p:nvSpPr>
        <p:spPr bwMode="auto">
          <a:xfrm>
            <a:off x="5338282" y="3523132"/>
            <a:ext cx="1387176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  <a:latin typeface="Titillium Web" panose="00000500000000000000" pitchFamily="2" charset="0"/>
                <a:cs typeface="Calibri Light" panose="020F0302020204030204" pitchFamily="34" charset="0"/>
              </a:rPr>
              <a:t>RECIKLIRANJE</a:t>
            </a:r>
            <a:endParaRPr lang="sl-SI" sz="1400" b="1" dirty="0">
              <a:solidFill>
                <a:schemeClr val="tx1"/>
              </a:solidFill>
              <a:latin typeface="Titillium Web" panose="00000500000000000000" pitchFamily="2" charset="0"/>
              <a:cs typeface="Calibri Light" panose="020F0302020204030204" pitchFamily="34" charset="0"/>
            </a:endParaRPr>
          </a:p>
        </p:txBody>
      </p:sp>
      <p:pic>
        <p:nvPicPr>
          <p:cNvPr id="14" name="Slika 13" descr="Slika, ki vsebuje besede risba&#10;&#10;Opis je samodejno ustvarjen">
            <a:extLst>
              <a:ext uri="{FF2B5EF4-FFF2-40B4-BE49-F238E27FC236}">
                <a16:creationId xmlns:a16="http://schemas.microsoft.com/office/drawing/2014/main" id="{286A16AF-52A0-46C7-B483-FF4D1B7F273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007696E-FFEA-4E64-8D25-C7E28250CC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CD42666E-DB3F-4BEC-9FC2-C52597810EBC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5877272"/>
            <a:ext cx="396044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4151784" y="6008804"/>
            <a:ext cx="3456384" cy="451415"/>
          </a:xfrm>
          <a:prstGeom prst="round2Diag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4295800" y="6008804"/>
            <a:ext cx="3168352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" panose="020F0502020204030204" pitchFamily="34" charset="0"/>
              </a:rPr>
              <a:t>Kdaj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" panose="020F0502020204030204" pitchFamily="34" charset="0"/>
              </a:rPr>
              <a:t>si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" panose="020F0502020204030204" pitchFamily="34" charset="0"/>
              </a:rPr>
              <a:t> v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" panose="020F0502020204030204" pitchFamily="34" charset="0"/>
              </a:rPr>
              <a:t>prostoru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" panose="020F0502020204030204" pitchFamily="34" charset="0"/>
              </a:rPr>
              <a:t>orientiran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i="1" dirty="0">
                <a:solidFill>
                  <a:schemeClr val="bg1"/>
                </a:solidFill>
                <a:latin typeface="Titillium Web SemiBold" panose="00000700000000000000" pitchFamily="2" charset="0"/>
              </a:rPr>
              <a:t>ORIENTACIJA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3CB4417-5B27-48FE-914A-14BA1DBF3EC6}"/>
              </a:ext>
            </a:extLst>
          </p:cNvPr>
          <p:cNvSpPr txBox="1">
            <a:spLocks/>
          </p:cNvSpPr>
          <p:nvPr/>
        </p:nvSpPr>
        <p:spPr>
          <a:xfrm>
            <a:off x="767408" y="1844823"/>
            <a:ext cx="11017224" cy="4536505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07F"/>
              </a:buClr>
            </a:pPr>
            <a:r>
              <a:rPr lang="it-IT" sz="2200" dirty="0" err="1">
                <a:latin typeface="Titillium" panose="00000500000000000000" pitchFamily="50" charset="0"/>
              </a:rPr>
              <a:t>Če</a:t>
            </a:r>
            <a:r>
              <a:rPr lang="it-IT" sz="2200" dirty="0">
                <a:latin typeface="Titillium" panose="00000500000000000000" pitchFamily="50" charset="0"/>
              </a:rPr>
              <a:t> se ne </a:t>
            </a:r>
            <a:r>
              <a:rPr lang="it-IT" sz="2200" dirty="0" err="1">
                <a:latin typeface="Titillium" panose="00000500000000000000" pitchFamily="50" charset="0"/>
              </a:rPr>
              <a:t>želimo</a:t>
            </a:r>
            <a:r>
              <a:rPr lang="it-IT" sz="2200" dirty="0">
                <a:latin typeface="Titillium" panose="00000500000000000000" pitchFamily="50" charset="0"/>
              </a:rPr>
              <a:t> </a:t>
            </a:r>
            <a:r>
              <a:rPr lang="it-IT" sz="2200" dirty="0" err="1">
                <a:latin typeface="Titillium" panose="00000500000000000000" pitchFamily="50" charset="0"/>
              </a:rPr>
              <a:t>izgubiti</a:t>
            </a:r>
            <a:r>
              <a:rPr lang="it-IT" sz="2200" dirty="0">
                <a:latin typeface="Titillium" panose="00000500000000000000" pitchFamily="50" charset="0"/>
              </a:rPr>
              <a:t>, ko </a:t>
            </a:r>
            <a:r>
              <a:rPr lang="it-IT" sz="2200" dirty="0" err="1">
                <a:latin typeface="Titillium" panose="00000500000000000000" pitchFamily="50" charset="0"/>
              </a:rPr>
              <a:t>hodimo</a:t>
            </a:r>
            <a:r>
              <a:rPr lang="it-IT" sz="2200" dirty="0">
                <a:latin typeface="Titillium" panose="00000500000000000000" pitchFamily="50" charset="0"/>
              </a:rPr>
              <a:t> </a:t>
            </a:r>
            <a:r>
              <a:rPr lang="it-IT" sz="2200" dirty="0" err="1">
                <a:latin typeface="Titillium" panose="00000500000000000000" pitchFamily="50" charset="0"/>
              </a:rPr>
              <a:t>po</a:t>
            </a:r>
            <a:r>
              <a:rPr lang="it-IT" sz="2200" dirty="0">
                <a:latin typeface="Titillium" panose="00000500000000000000" pitchFamily="50" charset="0"/>
              </a:rPr>
              <a:t> </a:t>
            </a:r>
            <a:r>
              <a:rPr lang="it-IT" sz="2200" dirty="0" err="1">
                <a:latin typeface="Titillium" panose="00000500000000000000" pitchFamily="50" charset="0"/>
              </a:rPr>
              <a:t>svetu</a:t>
            </a:r>
            <a:r>
              <a:rPr lang="sl-SI" sz="2200" dirty="0">
                <a:latin typeface="Titillium" panose="00000500000000000000" pitchFamily="50" charset="0"/>
              </a:rPr>
              <a:t> v </a:t>
            </a:r>
            <a:r>
              <a:rPr lang="sl-SI" sz="2200" dirty="0" err="1">
                <a:latin typeface="Titillium" panose="00000500000000000000" pitchFamily="50" charset="0"/>
              </a:rPr>
              <a:t>MineCraftu</a:t>
            </a:r>
            <a:r>
              <a:rPr lang="it-IT" sz="2200" dirty="0">
                <a:latin typeface="Titillium" panose="00000500000000000000" pitchFamily="50" charset="0"/>
              </a:rPr>
              <a:t>, </a:t>
            </a:r>
            <a:r>
              <a:rPr lang="it-IT" sz="2200" dirty="0" err="1">
                <a:latin typeface="Titillium" panose="00000500000000000000" pitchFamily="50" charset="0"/>
              </a:rPr>
              <a:t>moramo</a:t>
            </a:r>
            <a:r>
              <a:rPr lang="it-IT" sz="2200" dirty="0">
                <a:latin typeface="Titillium" panose="00000500000000000000" pitchFamily="50" charset="0"/>
              </a:rPr>
              <a:t> </a:t>
            </a:r>
            <a:r>
              <a:rPr lang="it-IT" sz="2200" b="1" dirty="0" err="1">
                <a:latin typeface="Titillium" panose="00000500000000000000" pitchFamily="50" charset="0"/>
              </a:rPr>
              <a:t>imeti</a:t>
            </a:r>
            <a:r>
              <a:rPr lang="it-IT" sz="2200" b="1" dirty="0">
                <a:latin typeface="Titillium" panose="00000500000000000000" pitchFamily="50" charset="0"/>
              </a:rPr>
              <a:t> </a:t>
            </a:r>
            <a:r>
              <a:rPr lang="it-IT" sz="2200" b="1" dirty="0" err="1">
                <a:latin typeface="Titillium" panose="00000500000000000000" pitchFamily="50" charset="0"/>
              </a:rPr>
              <a:t>dobro</a:t>
            </a:r>
            <a:r>
              <a:rPr lang="it-IT" sz="2200" b="1" dirty="0">
                <a:latin typeface="Titillium" panose="00000500000000000000" pitchFamily="50" charset="0"/>
              </a:rPr>
              <a:t> </a:t>
            </a:r>
            <a:r>
              <a:rPr lang="it-IT" sz="2200" b="1" dirty="0" err="1">
                <a:latin typeface="Titillium" panose="00000500000000000000" pitchFamily="50" charset="0"/>
              </a:rPr>
              <a:t>orientacijo</a:t>
            </a:r>
            <a:r>
              <a:rPr lang="it-IT" sz="2200" dirty="0">
                <a:latin typeface="Titillium" panose="00000500000000000000" pitchFamily="50" charset="0"/>
              </a:rPr>
              <a:t>. </a:t>
            </a:r>
            <a:r>
              <a:rPr lang="pl-PL" sz="2200" dirty="0">
                <a:latin typeface="Titillium" panose="00000500000000000000" pitchFamily="50" charset="0"/>
              </a:rPr>
              <a:t>Kaj pa že pomeni ORIENTACIJA?</a:t>
            </a:r>
            <a:endParaRPr lang="en-US" sz="2200" dirty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pPr>
              <a:buClr>
                <a:srgbClr val="00307F"/>
              </a:buClr>
            </a:pPr>
            <a:r>
              <a:rPr lang="sl-SI" sz="2200" b="1" dirty="0">
                <a:latin typeface="Titillium" panose="00000500000000000000" pitchFamily="50" charset="0"/>
              </a:rPr>
              <a:t>ORIENTACIJA </a:t>
            </a:r>
            <a:r>
              <a:rPr lang="sl-SI" sz="2200" dirty="0">
                <a:latin typeface="Titillium" panose="00000500000000000000" pitchFamily="50" charset="0"/>
              </a:rPr>
              <a:t>pomeni </a:t>
            </a:r>
            <a:r>
              <a:rPr lang="sl-SI" sz="2200" b="1" dirty="0">
                <a:latin typeface="Titillium" panose="00000500000000000000" pitchFamily="50" charset="0"/>
              </a:rPr>
              <a:t>določiti </a:t>
            </a:r>
            <a:r>
              <a:rPr lang="en-US" sz="2200" b="1" dirty="0" err="1">
                <a:latin typeface="Titillium" panose="00000500000000000000" pitchFamily="50" charset="0"/>
              </a:rPr>
              <a:t>položaj</a:t>
            </a:r>
            <a:r>
              <a:rPr lang="sl-SI" sz="2200" b="1" dirty="0">
                <a:latin typeface="Titillium" panose="00000500000000000000" pitchFamily="50" charset="0"/>
              </a:rPr>
              <a:t> neke točke ali smer gibanja</a:t>
            </a:r>
            <a:r>
              <a:rPr lang="sl-SI" sz="2200" dirty="0">
                <a:latin typeface="Titillium" panose="00000500000000000000" pitchFamily="50" charset="0"/>
              </a:rPr>
              <a:t> glede na strani neba in objekte v pokrajini. </a:t>
            </a:r>
            <a:endParaRPr lang="en-US" sz="2200" dirty="0">
              <a:latin typeface="Titillium" panose="00000500000000000000" pitchFamily="50" charset="0"/>
            </a:endParaRPr>
          </a:p>
          <a:p>
            <a:pPr>
              <a:buClr>
                <a:srgbClr val="00307F"/>
              </a:buClr>
            </a:pPr>
            <a:r>
              <a:rPr lang="pl-PL" sz="2200" dirty="0">
                <a:solidFill>
                  <a:schemeClr val="tx1"/>
                </a:solidFill>
                <a:latin typeface="Titillium" panose="00000500000000000000" pitchFamily="50" charset="0"/>
              </a:rPr>
              <a:t>Poznamo: GEOGRAFSKO in TOPOGRAFSKO ORIENTACIJO.</a:t>
            </a:r>
            <a:endParaRPr lang="en-US" sz="2200" dirty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endParaRPr lang="en-US" sz="2200" dirty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pPr marL="0" indent="0">
              <a:buNone/>
            </a:pPr>
            <a:endParaRPr lang="sl-SI" sz="2200" dirty="0">
              <a:latin typeface="Titillium" panose="00000500000000000000" pitchFamily="50" charset="0"/>
            </a:endParaRPr>
          </a:p>
          <a:p>
            <a:pPr marL="0" indent="0">
              <a:buNone/>
            </a:pPr>
            <a:endParaRPr lang="sl-SI" sz="2200" dirty="0">
              <a:latin typeface="Titillium" panose="00000500000000000000" pitchFamily="50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18EF40B-DBD4-4855-97D4-19CF2E7873C5}"/>
              </a:ext>
            </a:extLst>
          </p:cNvPr>
          <p:cNvSpPr txBox="1">
            <a:spLocks/>
          </p:cNvSpPr>
          <p:nvPr/>
        </p:nvSpPr>
        <p:spPr>
          <a:xfrm>
            <a:off x="1971605" y="4113076"/>
            <a:ext cx="3600400" cy="1287138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dirty="0">
                <a:solidFill>
                  <a:schemeClr val="tx1"/>
                </a:solidFill>
                <a:latin typeface="Titillium" panose="00000500000000000000" pitchFamily="50" charset="0"/>
              </a:rPr>
              <a:t>Določevanje strani</a:t>
            </a:r>
            <a:r>
              <a:rPr lang="en-US" sz="2200" dirty="0">
                <a:solidFill>
                  <a:schemeClr val="tx1"/>
                </a:solidFill>
                <a:latin typeface="Titillium" panose="00000500000000000000" pitchFamily="50" charset="0"/>
              </a:rPr>
              <a:t> </a:t>
            </a:r>
            <a:r>
              <a:rPr lang="pl-PL" sz="2200" dirty="0">
                <a:solidFill>
                  <a:schemeClr val="tx1"/>
                </a:solidFill>
                <a:latin typeface="Titillium" panose="00000500000000000000" pitchFamily="50" charset="0"/>
              </a:rPr>
              <a:t>neba s </a:t>
            </a:r>
            <a:r>
              <a:rPr lang="pl-PL" sz="2200" b="1" dirty="0">
                <a:solidFill>
                  <a:schemeClr val="tx1"/>
                </a:solidFill>
                <a:latin typeface="Titillium" panose="00000500000000000000" pitchFamily="50" charset="0"/>
              </a:rPr>
              <a:t>kompasom</a:t>
            </a:r>
            <a:r>
              <a:rPr lang="pl-PL" sz="2200" dirty="0">
                <a:solidFill>
                  <a:schemeClr val="tx1"/>
                </a:solidFill>
                <a:latin typeface="Titillium" panose="00000500000000000000" pitchFamily="50" charset="0"/>
              </a:rPr>
              <a:t>, </a:t>
            </a:r>
            <a:r>
              <a:rPr lang="pl-PL" sz="2200" b="1" dirty="0">
                <a:solidFill>
                  <a:schemeClr val="tx1"/>
                </a:solidFill>
                <a:latin typeface="Titillium" panose="00000500000000000000" pitchFamily="50" charset="0"/>
              </a:rPr>
              <a:t>s</a:t>
            </a:r>
            <a:r>
              <a:rPr lang="en-US" sz="2200" b="1" dirty="0">
                <a:solidFill>
                  <a:schemeClr val="tx1"/>
                </a:solidFill>
                <a:latin typeface="Titillium" panose="00000500000000000000" pitchFamily="50" charset="0"/>
              </a:rPr>
              <a:t> </a:t>
            </a:r>
            <a:r>
              <a:rPr lang="pl-PL" sz="2200" b="1" dirty="0">
                <a:solidFill>
                  <a:schemeClr val="tx1"/>
                </a:solidFill>
                <a:latin typeface="Titillium" panose="00000500000000000000" pitchFamily="50" charset="0"/>
              </a:rPr>
              <a:t>pomočjo zvezd</a:t>
            </a:r>
            <a:r>
              <a:rPr lang="pl-PL" sz="2200" dirty="0">
                <a:solidFill>
                  <a:schemeClr val="tx1"/>
                </a:solidFill>
                <a:latin typeface="Titillium" panose="00000500000000000000" pitchFamily="50" charset="0"/>
              </a:rPr>
              <a:t>,</a:t>
            </a:r>
            <a:r>
              <a:rPr lang="en-US" sz="2200" dirty="0">
                <a:solidFill>
                  <a:schemeClr val="tx1"/>
                </a:solidFill>
                <a:latin typeface="Titillium" panose="00000500000000000000" pitchFamily="50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tillium" panose="00000500000000000000" pitchFamily="50" charset="0"/>
              </a:rPr>
              <a:t>sonca</a:t>
            </a:r>
            <a:r>
              <a:rPr lang="en-US" sz="2200" dirty="0">
                <a:solidFill>
                  <a:schemeClr val="tx1"/>
                </a:solidFill>
                <a:latin typeface="Titillium" panose="00000500000000000000" pitchFamily="50" charset="0"/>
              </a:rPr>
              <a:t>, </a:t>
            </a:r>
            <a:r>
              <a:rPr lang="pl-PL" sz="2200" b="1" dirty="0">
                <a:solidFill>
                  <a:schemeClr val="tx1"/>
                </a:solidFill>
                <a:latin typeface="Titillium" panose="00000500000000000000" pitchFamily="50" charset="0"/>
              </a:rPr>
              <a:t>znakov na terenu </a:t>
            </a:r>
            <a:r>
              <a:rPr lang="pl-PL" sz="2200" dirty="0">
                <a:solidFill>
                  <a:schemeClr val="tx1"/>
                </a:solidFill>
                <a:latin typeface="Titillium" panose="00000500000000000000" pitchFamily="50" charset="0"/>
              </a:rPr>
              <a:t>itd..</a:t>
            </a:r>
            <a:endParaRPr lang="sl-SI" sz="2200" dirty="0">
              <a:solidFill>
                <a:schemeClr val="tx1"/>
              </a:solidFill>
              <a:latin typeface="Titillium" panose="00000500000000000000" pitchFamily="50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76581C-8A20-4A3F-8849-28AE8ECA0073}"/>
              </a:ext>
            </a:extLst>
          </p:cNvPr>
          <p:cNvSpPr txBox="1">
            <a:spLocks/>
          </p:cNvSpPr>
          <p:nvPr/>
        </p:nvSpPr>
        <p:spPr>
          <a:xfrm>
            <a:off x="6619995" y="4113076"/>
            <a:ext cx="3600400" cy="1287138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200" dirty="0">
                <a:latin typeface="Titillium" panose="00000500000000000000" pitchFamily="50" charset="0"/>
              </a:rPr>
              <a:t>Določitev položaja opazovalca </a:t>
            </a:r>
            <a:r>
              <a:rPr lang="sl-SI" sz="2200" b="1" dirty="0">
                <a:latin typeface="Titillium" panose="00000500000000000000" pitchFamily="50" charset="0"/>
              </a:rPr>
              <a:t>glede na objekte in relief </a:t>
            </a:r>
            <a:r>
              <a:rPr lang="sl-SI" sz="2200" dirty="0">
                <a:latin typeface="Titillium" panose="00000500000000000000" pitchFamily="50" charset="0"/>
              </a:rPr>
              <a:t>v okolici.</a:t>
            </a:r>
            <a:endParaRPr lang="sl-SI" sz="2200" dirty="0">
              <a:solidFill>
                <a:schemeClr val="tx1"/>
              </a:solidFill>
              <a:latin typeface="Titillium" panose="00000500000000000000" pitchFamily="50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A15AF86-5A3D-4494-8B25-8B073D4F2067}"/>
              </a:ext>
            </a:extLst>
          </p:cNvPr>
          <p:cNvSpPr txBox="1">
            <a:spLocks/>
          </p:cNvSpPr>
          <p:nvPr/>
        </p:nvSpPr>
        <p:spPr>
          <a:xfrm rot="3656494">
            <a:off x="6432254" y="3644368"/>
            <a:ext cx="504056" cy="406899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100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endParaRPr lang="sl-SI" sz="2100" dirty="0">
              <a:solidFill>
                <a:schemeClr val="tx1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E3DD2B3-E927-4598-82EB-33433039AAD1}"/>
              </a:ext>
            </a:extLst>
          </p:cNvPr>
          <p:cNvSpPr txBox="1">
            <a:spLocks/>
          </p:cNvSpPr>
          <p:nvPr/>
        </p:nvSpPr>
        <p:spPr>
          <a:xfrm rot="3656494">
            <a:off x="2896140" y="3644368"/>
            <a:ext cx="504056" cy="406899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100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endParaRPr lang="sl-SI" sz="2100" dirty="0">
              <a:solidFill>
                <a:schemeClr val="tx1"/>
              </a:solidFill>
            </a:endParaRPr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2E9BCFF2-B838-4E5F-9436-4776BD4B6F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CF679D7-C8F7-454C-BF9C-84D5E52C9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1BF76A94-05C4-4900-8A6F-B73A9541C159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3" y="5805264"/>
            <a:ext cx="3803857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3067523" y="6008804"/>
            <a:ext cx="6056954" cy="451415"/>
          </a:xfrm>
          <a:prstGeom prst="round2Diag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3197678" y="6021288"/>
            <a:ext cx="5796644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Ponovimo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: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Katere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 so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strani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neba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 in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kako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jih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določimo</a:t>
            </a:r>
            <a:r>
              <a:rPr lang="en-US" sz="2000" i="1" dirty="0">
                <a:solidFill>
                  <a:schemeClr val="bg1"/>
                </a:solidFill>
                <a:latin typeface="Titillium" panose="00000500000000000000" pitchFamily="50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i="1" dirty="0">
                <a:solidFill>
                  <a:schemeClr val="bg1"/>
                </a:solidFill>
                <a:latin typeface="Titillium Web SemiBold" panose="00000700000000000000" pitchFamily="2" charset="0"/>
                <a:cs typeface="Calibri" panose="020F0502020204030204" pitchFamily="34" charset="0"/>
              </a:rPr>
              <a:t>ORIENTIRANOST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3CB4417-5B27-48FE-914A-14BA1DBF3EC6}"/>
              </a:ext>
            </a:extLst>
          </p:cNvPr>
          <p:cNvSpPr txBox="1">
            <a:spLocks/>
          </p:cNvSpPr>
          <p:nvPr/>
        </p:nvSpPr>
        <p:spPr>
          <a:xfrm>
            <a:off x="695400" y="2092001"/>
            <a:ext cx="6056954" cy="2993183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07F"/>
              </a:buClr>
            </a:pPr>
            <a:r>
              <a:rPr lang="pl-PL" sz="2200" dirty="0">
                <a:latin typeface="Titillium" panose="00000500000000000000" pitchFamily="50" charset="0"/>
              </a:rPr>
              <a:t>Pomisli na prostor med tvojim domom in šolo.</a:t>
            </a:r>
            <a:r>
              <a:rPr lang="en-US" sz="2200" dirty="0">
                <a:latin typeface="Titillium" panose="00000500000000000000" pitchFamily="50" charset="0"/>
              </a:rPr>
              <a:t>                                                                                                        </a:t>
            </a:r>
            <a:r>
              <a:rPr lang="sl-SI" sz="2200" b="1" dirty="0">
                <a:latin typeface="Titillium" panose="00000500000000000000" pitchFamily="50" charset="0"/>
              </a:rPr>
              <a:t>Ali si v tem prostoru orientiran? </a:t>
            </a:r>
            <a:endParaRPr lang="en-US" sz="2200" b="1" dirty="0">
              <a:latin typeface="Titillium" panose="00000500000000000000" pitchFamily="50" charset="0"/>
            </a:endParaRPr>
          </a:p>
          <a:p>
            <a:pPr>
              <a:buClr>
                <a:srgbClr val="00307F"/>
              </a:buClr>
            </a:pPr>
            <a:endParaRPr lang="en-US" sz="2200" dirty="0">
              <a:latin typeface="Titillium" panose="00000500000000000000" pitchFamily="50" charset="0"/>
            </a:endParaRPr>
          </a:p>
          <a:p>
            <a:pPr>
              <a:buClr>
                <a:srgbClr val="00307F"/>
              </a:buClr>
            </a:pPr>
            <a:r>
              <a:rPr lang="sl-SI" sz="2200" dirty="0">
                <a:latin typeface="Titillium" panose="00000500000000000000" pitchFamily="50" charset="0"/>
              </a:rPr>
              <a:t>Orientirani smo takrat, ko </a:t>
            </a:r>
            <a:r>
              <a:rPr lang="sl-SI" sz="2200" b="1" dirty="0">
                <a:latin typeface="Titillium" panose="00000500000000000000" pitchFamily="50" charset="0"/>
              </a:rPr>
              <a:t>vemo, kje smo in kam moramo iti</a:t>
            </a:r>
            <a:r>
              <a:rPr lang="sl-SI" sz="2200" dirty="0">
                <a:latin typeface="Titillium" panose="00000500000000000000" pitchFamily="50" charset="0"/>
              </a:rPr>
              <a:t>, da bomo prišli do določenega cilja. To pomeni, da se znajdemo v določenem prostoru, objektu, kraju. </a:t>
            </a:r>
            <a:endParaRPr lang="sl-SI" sz="2200" dirty="0">
              <a:solidFill>
                <a:schemeClr val="tx1"/>
              </a:solidFill>
              <a:latin typeface="Titillium" panose="00000500000000000000" pitchFamily="50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61EDB62-76C8-4479-B94A-9A422BC0C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1726948"/>
            <a:ext cx="3780040" cy="3710787"/>
          </a:xfrm>
          <a:prstGeom prst="rect">
            <a:avLst/>
          </a:prstGeom>
        </p:spPr>
      </p:pic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CFB846BF-54DD-4FB8-8FE8-457A306368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97BEEC9-A704-49BE-BACB-F0FDBA0F6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7056611-070D-4958-891C-541568B5E38F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328248" y="5949280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65953B43-8670-4F58-9CA6-676F8A8B886F}"/>
              </a:ext>
            </a:extLst>
          </p:cNvPr>
          <p:cNvSpPr txBox="1">
            <a:spLocks/>
          </p:cNvSpPr>
          <p:nvPr/>
        </p:nvSpPr>
        <p:spPr bwMode="auto">
          <a:xfrm>
            <a:off x="2669705" y="315272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i="1" dirty="0">
                <a:solidFill>
                  <a:schemeClr val="bg1"/>
                </a:solidFill>
                <a:latin typeface="Titillium Web SemiBold" panose="00000700000000000000" pitchFamily="2" charset="0"/>
              </a:rPr>
              <a:t>KOMPAS IN STRANI NEBA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03B2ACB2-BBFA-4A7F-B79B-440BC4D80C2C}"/>
              </a:ext>
            </a:extLst>
          </p:cNvPr>
          <p:cNvSpPr txBox="1">
            <a:spLocks/>
          </p:cNvSpPr>
          <p:nvPr/>
        </p:nvSpPr>
        <p:spPr>
          <a:xfrm>
            <a:off x="767408" y="1628799"/>
            <a:ext cx="5037776" cy="4608513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S KOMPASOM določamo smeri neba. Kompas ima magnetno iglo, ki se vedno obrne proti magnetnemu severu. </a:t>
            </a:r>
          </a:p>
          <a:p>
            <a:endParaRPr lang="sl-SI" sz="2200" dirty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pPr marL="0" indent="0">
              <a:buNone/>
            </a:pPr>
            <a:r>
              <a:rPr lang="sl-SI" sz="2200" b="1" dirty="0">
                <a:latin typeface="Titillium" panose="00000500000000000000" pitchFamily="50" charset="0"/>
              </a:rPr>
              <a:t>STRANI NEBA SO:</a:t>
            </a:r>
            <a:endParaRPr lang="en-US" sz="2200" b="1" dirty="0">
              <a:latin typeface="Titillium" panose="00000500000000000000" pitchFamily="50" charset="0"/>
            </a:endParaRPr>
          </a:p>
          <a:p>
            <a:pPr marL="0" indent="0">
              <a:buNone/>
            </a:pPr>
            <a:endParaRPr lang="sl-SI" sz="2200" b="1" dirty="0">
              <a:latin typeface="Titillium" panose="00000500000000000000" pitchFamily="50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  <a:latin typeface="Titillium" panose="00000500000000000000" pitchFamily="50" charset="0"/>
              </a:rPr>
              <a:t>P</a:t>
            </a:r>
            <a:r>
              <a:rPr lang="sl-SI" sz="2200" b="1" dirty="0" err="1">
                <a:solidFill>
                  <a:srgbClr val="FF0000"/>
                </a:solidFill>
                <a:latin typeface="Titillium" panose="00000500000000000000" pitchFamily="50" charset="0"/>
              </a:rPr>
              <a:t>ozor</a:t>
            </a:r>
            <a:r>
              <a:rPr lang="sl-SI" sz="2200" b="1" dirty="0">
                <a:solidFill>
                  <a:srgbClr val="FF0000"/>
                </a:solidFill>
                <a:latin typeface="Titillium" panose="00000500000000000000" pitchFamily="50" charset="0"/>
              </a:rPr>
              <a:t>!</a:t>
            </a:r>
          </a:p>
          <a:p>
            <a:pPr marL="0" indent="0">
              <a:buNone/>
            </a:pPr>
            <a:r>
              <a:rPr lang="sl-SI" sz="2200" dirty="0">
                <a:solidFill>
                  <a:srgbClr val="FF0000"/>
                </a:solidFill>
                <a:latin typeface="Titillium" panose="00000500000000000000" pitchFamily="50" charset="0"/>
              </a:rPr>
              <a:t>Na kompasu S ne pomeni SEVER.</a:t>
            </a:r>
            <a:endParaRPr lang="sl-SI" sz="2200" dirty="0">
              <a:latin typeface="Titillium" panose="00000500000000000000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l-SI" sz="2200" dirty="0">
                <a:latin typeface="Titillium" panose="00000500000000000000" pitchFamily="50" charset="0"/>
              </a:rPr>
              <a:t>Ker vsi ne govorimo istega jezika,                                                                                                                    velja angleško poimenovanje. 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2A06676F-2218-4CD6-86A3-D1AD797EEC08}"/>
              </a:ext>
            </a:extLst>
          </p:cNvPr>
          <p:cNvSpPr txBox="1"/>
          <p:nvPr/>
        </p:nvSpPr>
        <p:spPr>
          <a:xfrm>
            <a:off x="8046594" y="1914120"/>
            <a:ext cx="1114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latin typeface="Titillium" panose="00000500000000000000" pitchFamily="50" charset="0"/>
              </a:rPr>
              <a:t>SEVER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772F93D3-3354-49F3-9BA9-FC79CD0806C4}"/>
              </a:ext>
            </a:extLst>
          </p:cNvPr>
          <p:cNvSpPr txBox="1"/>
          <p:nvPr/>
        </p:nvSpPr>
        <p:spPr>
          <a:xfrm>
            <a:off x="8235631" y="5321178"/>
            <a:ext cx="1114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tillium" panose="00000500000000000000" pitchFamily="50" charset="0"/>
              </a:rPr>
              <a:t>JUG</a:t>
            </a:r>
            <a:endParaRPr lang="sl-SI" b="1" dirty="0">
              <a:latin typeface="Titillium" panose="00000500000000000000" pitchFamily="50" charset="0"/>
            </a:endParaRP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0C07BE71-9745-45D4-A142-87F55A01985D}"/>
              </a:ext>
            </a:extLst>
          </p:cNvPr>
          <p:cNvSpPr txBox="1"/>
          <p:nvPr/>
        </p:nvSpPr>
        <p:spPr>
          <a:xfrm>
            <a:off x="10095156" y="3707740"/>
            <a:ext cx="1114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tillium" panose="00000500000000000000" pitchFamily="50" charset="0"/>
              </a:rPr>
              <a:t>VZHOD</a:t>
            </a:r>
            <a:endParaRPr lang="sl-SI" b="1" dirty="0">
              <a:latin typeface="Titillium" panose="00000500000000000000" pitchFamily="50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A47425F5-707B-40BB-92B2-7ACECB5A82BA}"/>
              </a:ext>
            </a:extLst>
          </p:cNvPr>
          <p:cNvSpPr txBox="1"/>
          <p:nvPr/>
        </p:nvSpPr>
        <p:spPr>
          <a:xfrm>
            <a:off x="5840349" y="3635732"/>
            <a:ext cx="1114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tillium" panose="00000500000000000000" pitchFamily="50" charset="0"/>
              </a:rPr>
              <a:t>ZAHOD</a:t>
            </a:r>
            <a:endParaRPr lang="sl-SI" b="1" dirty="0">
              <a:latin typeface="Titillium" panose="00000500000000000000" pitchFamily="50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4B190D42-8A0E-4551-85C3-04ABCE13A740}"/>
              </a:ext>
            </a:extLst>
          </p:cNvPr>
          <p:cNvSpPr txBox="1"/>
          <p:nvPr/>
        </p:nvSpPr>
        <p:spPr>
          <a:xfrm>
            <a:off x="7765566" y="1628799"/>
            <a:ext cx="1481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tillium" panose="00000500000000000000" pitchFamily="50" charset="0"/>
              </a:rPr>
              <a:t>N 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tillium" panose="00000500000000000000" pitchFamily="50" charset="0"/>
                <a:sym typeface="Symbol" panose="05050102010706020507" pitchFamily="18" charset="2"/>
              </a:rPr>
              <a:t>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tillium" panose="00000500000000000000" pitchFamily="50" charset="0"/>
                <a:sym typeface="Symbol" panose="05050102010706020507" pitchFamily="18" charset="2"/>
              </a:rPr>
              <a:t> 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tillium" panose="00000500000000000000" pitchFamily="50" charset="0"/>
              </a:rPr>
              <a:t>NORTH</a:t>
            </a:r>
            <a:endParaRPr lang="sl-SI" b="1" dirty="0">
              <a:latin typeface="Titillium" panose="00000500000000000000" pitchFamily="50" charset="0"/>
            </a:endParaRP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0CB5BFFE-B01F-4ABB-9836-A90159D38837}"/>
              </a:ext>
            </a:extLst>
          </p:cNvPr>
          <p:cNvSpPr txBox="1"/>
          <p:nvPr/>
        </p:nvSpPr>
        <p:spPr>
          <a:xfrm>
            <a:off x="5663952" y="3363961"/>
            <a:ext cx="1695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latin typeface="Titillium" panose="00000500000000000000" pitchFamily="50" charset="0"/>
              </a:rPr>
              <a:t>W </a:t>
            </a:r>
            <a:r>
              <a:rPr lang="sl-SI" b="1" dirty="0">
                <a:latin typeface="Titillium" panose="00000500000000000000" pitchFamily="50" charset="0"/>
                <a:sym typeface="Symbol" panose="05050102010706020507" pitchFamily="18" charset="2"/>
              </a:rPr>
              <a:t></a:t>
            </a:r>
            <a:r>
              <a:rPr lang="sl-SI" b="1" dirty="0">
                <a:latin typeface="Titillium" panose="00000500000000000000" pitchFamily="50" charset="0"/>
              </a:rPr>
              <a:t>WEST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8DB896C8-13B3-4F6E-8A8F-0C8E7FF4613E}"/>
              </a:ext>
            </a:extLst>
          </p:cNvPr>
          <p:cNvSpPr txBox="1"/>
          <p:nvPr/>
        </p:nvSpPr>
        <p:spPr>
          <a:xfrm>
            <a:off x="7798270" y="5605415"/>
            <a:ext cx="143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tillium" panose="00000500000000000000" pitchFamily="50" charset="0"/>
              </a:rPr>
              <a:t>S 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tillium" panose="00000500000000000000" pitchFamily="50" charset="0"/>
                <a:sym typeface="Symbol" panose="05050102010706020507" pitchFamily="18" charset="2"/>
              </a:rPr>
              <a:t>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tillium" panose="00000500000000000000" pitchFamily="50" charset="0"/>
              </a:rPr>
              <a:t>SOUTH</a:t>
            </a:r>
            <a:endParaRPr lang="sl-SI" b="1" dirty="0">
              <a:latin typeface="Titillium" panose="00000500000000000000" pitchFamily="50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E7F88124-0371-4C1C-9F22-B21484629717}"/>
              </a:ext>
            </a:extLst>
          </p:cNvPr>
          <p:cNvSpPr txBox="1"/>
          <p:nvPr/>
        </p:nvSpPr>
        <p:spPr>
          <a:xfrm>
            <a:off x="9954216" y="3424666"/>
            <a:ext cx="1695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latin typeface="Titillium" panose="00000500000000000000" pitchFamily="50" charset="0"/>
              </a:rPr>
              <a:t>E </a:t>
            </a:r>
            <a:r>
              <a:rPr lang="sl-SI" b="1" dirty="0">
                <a:latin typeface="Titillium" panose="00000500000000000000" pitchFamily="50" charset="0"/>
                <a:sym typeface="Symbol" panose="05050102010706020507" pitchFamily="18" charset="2"/>
              </a:rPr>
              <a:t></a:t>
            </a:r>
            <a:r>
              <a:rPr lang="en-US" b="1" dirty="0">
                <a:latin typeface="Titillium" panose="00000500000000000000" pitchFamily="50" charset="0"/>
                <a:sym typeface="Symbol" panose="05050102010706020507" pitchFamily="18" charset="2"/>
              </a:rPr>
              <a:t> </a:t>
            </a:r>
            <a:r>
              <a:rPr lang="sl-SI" b="1" dirty="0">
                <a:latin typeface="Titillium" panose="00000500000000000000" pitchFamily="50" charset="0"/>
              </a:rPr>
              <a:t>EAST</a:t>
            </a: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35670C4B-2DDB-48CF-AB2B-FABF29D6DF53}"/>
              </a:ext>
            </a:extLst>
          </p:cNvPr>
          <p:cNvSpPr txBox="1"/>
          <p:nvPr/>
        </p:nvSpPr>
        <p:spPr>
          <a:xfrm>
            <a:off x="5753625" y="2300473"/>
            <a:ext cx="2619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b="1" dirty="0">
                <a:latin typeface="Titillium" panose="00000500000000000000" pitchFamily="50" charset="0"/>
              </a:rPr>
              <a:t>NW </a:t>
            </a:r>
            <a:r>
              <a:rPr lang="sl-SI" sz="1400" b="1" dirty="0">
                <a:latin typeface="Titillium" panose="00000500000000000000" pitchFamily="50" charset="0"/>
                <a:sym typeface="Symbol" panose="05050102010706020507" pitchFamily="18" charset="2"/>
              </a:rPr>
              <a:t></a:t>
            </a:r>
            <a:r>
              <a:rPr lang="sl-SI" sz="1400" b="1" dirty="0">
                <a:latin typeface="Titillium" panose="00000500000000000000" pitchFamily="50" charset="0"/>
              </a:rPr>
              <a:t>NORTHWEST</a:t>
            </a: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CDF97F17-1595-4D7D-9FCD-D079E7858066}"/>
              </a:ext>
            </a:extLst>
          </p:cNvPr>
          <p:cNvSpPr txBox="1"/>
          <p:nvPr/>
        </p:nvSpPr>
        <p:spPr>
          <a:xfrm>
            <a:off x="9520509" y="2283452"/>
            <a:ext cx="24214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b="1" dirty="0">
                <a:latin typeface="Titillium" panose="00000500000000000000" pitchFamily="50" charset="0"/>
              </a:rPr>
              <a:t>NE </a:t>
            </a:r>
            <a:r>
              <a:rPr lang="sl-SI" sz="1400" b="1" dirty="0">
                <a:latin typeface="Titillium" panose="00000500000000000000" pitchFamily="50" charset="0"/>
                <a:sym typeface="Symbol" panose="05050102010706020507" pitchFamily="18" charset="2"/>
              </a:rPr>
              <a:t></a:t>
            </a:r>
            <a:r>
              <a:rPr lang="sl-SI" sz="1400" b="1" dirty="0">
                <a:latin typeface="Titillium" panose="00000500000000000000" pitchFamily="50" charset="0"/>
              </a:rPr>
              <a:t>NORTHEAST</a:t>
            </a: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A3CE9BF8-640A-443F-AC88-4D95D0F04083}"/>
              </a:ext>
            </a:extLst>
          </p:cNvPr>
          <p:cNvSpPr txBox="1"/>
          <p:nvPr/>
        </p:nvSpPr>
        <p:spPr>
          <a:xfrm>
            <a:off x="9552384" y="4705399"/>
            <a:ext cx="21460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b="1" dirty="0">
                <a:latin typeface="Titillium" panose="00000500000000000000" pitchFamily="50" charset="0"/>
              </a:rPr>
              <a:t>SE </a:t>
            </a:r>
            <a:r>
              <a:rPr lang="sl-SI" sz="1400" b="1" dirty="0">
                <a:latin typeface="Titillium" panose="00000500000000000000" pitchFamily="50" charset="0"/>
                <a:sym typeface="Symbol" panose="05050102010706020507" pitchFamily="18" charset="2"/>
              </a:rPr>
              <a:t></a:t>
            </a:r>
            <a:r>
              <a:rPr lang="sl-SI" sz="1400" b="1" dirty="0">
                <a:latin typeface="Titillium" panose="00000500000000000000" pitchFamily="50" charset="0"/>
              </a:rPr>
              <a:t>SOUTHEAST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ABF9593E-7F27-4758-9EDE-8219EEC499A3}"/>
              </a:ext>
            </a:extLst>
          </p:cNvPr>
          <p:cNvSpPr txBox="1"/>
          <p:nvPr/>
        </p:nvSpPr>
        <p:spPr>
          <a:xfrm>
            <a:off x="5751421" y="4777407"/>
            <a:ext cx="23608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b="1" dirty="0">
                <a:latin typeface="Titillium" panose="00000500000000000000" pitchFamily="50" charset="0"/>
              </a:rPr>
              <a:t>SW </a:t>
            </a:r>
            <a:r>
              <a:rPr lang="sl-SI" sz="1400" b="1" dirty="0">
                <a:latin typeface="Titillium" panose="00000500000000000000" pitchFamily="50" charset="0"/>
                <a:sym typeface="Symbol" panose="05050102010706020507" pitchFamily="18" charset="2"/>
              </a:rPr>
              <a:t></a:t>
            </a:r>
            <a:r>
              <a:rPr lang="sl-SI" sz="1400" b="1" dirty="0">
                <a:latin typeface="Titillium" panose="00000500000000000000" pitchFamily="50" charset="0"/>
              </a:rPr>
              <a:t>SOUTHWEST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BDBBE4D5-5765-4250-952F-31B443163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7460" y="2361658"/>
            <a:ext cx="2857500" cy="2857500"/>
          </a:xfrm>
          <a:prstGeom prst="rect">
            <a:avLst/>
          </a:prstGeom>
        </p:spPr>
      </p:pic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EC15F863-2ED7-4B96-BD3B-131B204BFC7D}"/>
              </a:ext>
            </a:extLst>
          </p:cNvPr>
          <p:cNvSpPr txBox="1"/>
          <p:nvPr/>
        </p:nvSpPr>
        <p:spPr>
          <a:xfrm>
            <a:off x="5743627" y="2543417"/>
            <a:ext cx="18615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tillium" panose="00000500000000000000" pitchFamily="50" charset="0"/>
              </a:rPr>
              <a:t>SEVEROZAHOD</a:t>
            </a:r>
            <a:endParaRPr lang="sl-SI" sz="1400" b="1" dirty="0">
              <a:latin typeface="Titillium" panose="00000500000000000000" pitchFamily="50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3D53CCDA-14F0-47DF-8221-7DA7647E8B78}"/>
              </a:ext>
            </a:extLst>
          </p:cNvPr>
          <p:cNvSpPr txBox="1"/>
          <p:nvPr/>
        </p:nvSpPr>
        <p:spPr>
          <a:xfrm>
            <a:off x="9779040" y="2543417"/>
            <a:ext cx="18615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tillium" panose="00000500000000000000" pitchFamily="50" charset="0"/>
              </a:rPr>
              <a:t>SEVEROVZHOD</a:t>
            </a:r>
            <a:endParaRPr lang="sl-SI" sz="1400" b="1" dirty="0">
              <a:latin typeface="Titillium" panose="00000500000000000000" pitchFamily="50" charset="0"/>
            </a:endParaRPr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CACFDA09-4448-431D-8796-E7D202B95D11}"/>
              </a:ext>
            </a:extLst>
          </p:cNvPr>
          <p:cNvSpPr txBox="1"/>
          <p:nvPr/>
        </p:nvSpPr>
        <p:spPr>
          <a:xfrm>
            <a:off x="9836812" y="4490326"/>
            <a:ext cx="18615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tillium" panose="00000500000000000000" pitchFamily="50" charset="0"/>
              </a:rPr>
              <a:t>JUGOVZHOD</a:t>
            </a:r>
            <a:endParaRPr lang="sl-SI" sz="1400" b="1" dirty="0">
              <a:latin typeface="Titillium" panose="00000500000000000000" pitchFamily="50" charset="0"/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0FF76199-3A86-4F54-9868-7D190D10399F}"/>
              </a:ext>
            </a:extLst>
          </p:cNvPr>
          <p:cNvSpPr txBox="1"/>
          <p:nvPr/>
        </p:nvSpPr>
        <p:spPr>
          <a:xfrm>
            <a:off x="6002315" y="4513366"/>
            <a:ext cx="18615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tillium" panose="00000500000000000000" pitchFamily="50" charset="0"/>
              </a:rPr>
              <a:t>JUGOZAHOD</a:t>
            </a:r>
            <a:endParaRPr lang="sl-SI" sz="1400" b="1" dirty="0">
              <a:latin typeface="Titillium" panose="00000500000000000000" pitchFamily="50" charset="0"/>
            </a:endParaRPr>
          </a:p>
        </p:txBody>
      </p:sp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:a16="http://schemas.microsoft.com/office/drawing/2014/main" id="{DD4F2500-3C6B-4A72-A519-C2544B2FFE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8F562D3-B7F0-4164-B026-6906FF85E3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21AB1563-E0DC-4366-B176-15E8B2B765A1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328248" y="5949280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65953B43-8670-4F58-9CA6-676F8A8B886F}"/>
              </a:ext>
            </a:extLst>
          </p:cNvPr>
          <p:cNvSpPr txBox="1">
            <a:spLocks/>
          </p:cNvSpPr>
          <p:nvPr/>
        </p:nvSpPr>
        <p:spPr bwMode="auto">
          <a:xfrm>
            <a:off x="2669705" y="315272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i="1" dirty="0">
                <a:solidFill>
                  <a:schemeClr val="bg1"/>
                </a:solidFill>
                <a:latin typeface="Titillium Web SemiBold" panose="00000700000000000000" pitchFamily="2" charset="0"/>
              </a:rPr>
              <a:t>NALOGA Z MREŽO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03B2ACB2-BBFA-4A7F-B79B-440BC4D80C2C}"/>
              </a:ext>
            </a:extLst>
          </p:cNvPr>
          <p:cNvSpPr txBox="1">
            <a:spLocks/>
          </p:cNvSpPr>
          <p:nvPr/>
        </p:nvSpPr>
        <p:spPr>
          <a:xfrm>
            <a:off x="767408" y="1628799"/>
            <a:ext cx="5688632" cy="4608513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Pred seboj imaš mrežo z označenimi stranmi neba: sever (S), jug (J), vzhod (V), zahod (Z).</a:t>
            </a:r>
          </a:p>
          <a:p>
            <a:pPr marL="0" indent="0">
              <a:buNone/>
            </a:pP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Z </a:t>
            </a:r>
            <a:r>
              <a:rPr lang="sl-SI" sz="2200" dirty="0">
                <a:solidFill>
                  <a:srgbClr val="FF0000"/>
                </a:solidFill>
                <a:latin typeface="Titillium" panose="00000500000000000000" pitchFamily="50" charset="0"/>
              </a:rPr>
              <a:t>rdečo </a:t>
            </a: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barvico se postavi na </a:t>
            </a:r>
            <a:r>
              <a:rPr lang="sl-SI" sz="2200" dirty="0">
                <a:solidFill>
                  <a:srgbClr val="FF0000"/>
                </a:solidFill>
                <a:latin typeface="Titillium" panose="00000500000000000000" pitchFamily="50" charset="0"/>
              </a:rPr>
              <a:t>rdečo </a:t>
            </a: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točko, ki je označena spodaj na sliki.</a:t>
            </a:r>
          </a:p>
          <a:p>
            <a:pPr marL="0" indent="0">
              <a:buNone/>
            </a:pP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Navodila za risanje: 1 S pomeni pojdi 1 korak proti severu, 2 S pomeni pojdi 2 koraka proti severu ipd.; 1 JV pomeni pojdi 1 korak proti jugovzhodu itd.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Titillium" panose="00000500000000000000" pitchFamily="50" charset="0"/>
              </a:rPr>
              <a:t> </a:t>
            </a:r>
          </a:p>
          <a:p>
            <a:pPr marL="0" indent="0">
              <a:buNone/>
            </a:pPr>
            <a:r>
              <a:rPr lang="en-US" sz="2200" b="1" dirty="0" err="1">
                <a:solidFill>
                  <a:schemeClr val="tx1"/>
                </a:solidFill>
                <a:latin typeface="Titillium" panose="00000500000000000000" pitchFamily="50" charset="0"/>
              </a:rPr>
              <a:t>Navodila</a:t>
            </a:r>
            <a:r>
              <a:rPr lang="en-US" sz="2200" b="1" dirty="0">
                <a:solidFill>
                  <a:schemeClr val="tx1"/>
                </a:solidFill>
                <a:latin typeface="Titillium" panose="00000500000000000000" pitchFamily="50" charset="0"/>
              </a:rPr>
              <a:t>: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  <a:latin typeface="Titillium" panose="00000500000000000000" pitchFamily="50" charset="0"/>
              </a:rPr>
              <a:t>5 S –1 Z –2 SV –5 V –2 JV –1 Z –5 J –2 Z –3 S –2 Z –3 J –3 Z</a:t>
            </a:r>
            <a:endParaRPr lang="en-US" sz="2400" dirty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Titillium" panose="00000500000000000000" pitchFamily="50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E46B714-3CED-4A39-96C8-2B2F2D91D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1556792"/>
            <a:ext cx="4149596" cy="4410577"/>
          </a:xfrm>
          <a:prstGeom prst="rect">
            <a:avLst/>
          </a:prstGeom>
        </p:spPr>
      </p:pic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199F3D58-3A59-4B8F-923B-B81E95FE5379}"/>
              </a:ext>
            </a:extLst>
          </p:cNvPr>
          <p:cNvCxnSpPr>
            <a:cxnSpLocks/>
          </p:cNvCxnSpPr>
          <p:nvPr/>
        </p:nvCxnSpPr>
        <p:spPr>
          <a:xfrm flipV="1">
            <a:off x="7752184" y="5229200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E159C3DE-2B11-4B08-AF2E-ED0B42B5B3F2}"/>
              </a:ext>
            </a:extLst>
          </p:cNvPr>
          <p:cNvCxnSpPr>
            <a:cxnSpLocks/>
          </p:cNvCxnSpPr>
          <p:nvPr/>
        </p:nvCxnSpPr>
        <p:spPr>
          <a:xfrm flipV="1">
            <a:off x="7752184" y="4869160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>
            <a:extLst>
              <a:ext uri="{FF2B5EF4-FFF2-40B4-BE49-F238E27FC236}">
                <a16:creationId xmlns:a16="http://schemas.microsoft.com/office/drawing/2014/main" id="{59C57488-8464-46D6-ACFF-5C24FA2A1894}"/>
              </a:ext>
            </a:extLst>
          </p:cNvPr>
          <p:cNvCxnSpPr>
            <a:cxnSpLocks/>
          </p:cNvCxnSpPr>
          <p:nvPr/>
        </p:nvCxnSpPr>
        <p:spPr>
          <a:xfrm flipH="1" flipV="1">
            <a:off x="7766214" y="4509120"/>
            <a:ext cx="36004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95E442C9-2990-4406-AC69-F2C89423DDBB}"/>
              </a:ext>
            </a:extLst>
          </p:cNvPr>
          <p:cNvCxnSpPr>
            <a:cxnSpLocks/>
          </p:cNvCxnSpPr>
          <p:nvPr/>
        </p:nvCxnSpPr>
        <p:spPr>
          <a:xfrm flipV="1">
            <a:off x="7752184" y="4509120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 descr="Slika, ki vsebuje besede risba&#10;&#10;Opis je samodejno ustvarjen">
            <a:extLst>
              <a:ext uri="{FF2B5EF4-FFF2-40B4-BE49-F238E27FC236}">
                <a16:creationId xmlns:a16="http://schemas.microsoft.com/office/drawing/2014/main" id="{5F427771-4226-4AC2-8A80-9A6EDB5FD3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B7D6585-2C22-4FDC-B878-AFB564E775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998600B6-4189-4B11-9E31-885CAEDF46F6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328248" y="5949280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65953B43-8670-4F58-9CA6-676F8A8B886F}"/>
              </a:ext>
            </a:extLst>
          </p:cNvPr>
          <p:cNvSpPr txBox="1">
            <a:spLocks/>
          </p:cNvSpPr>
          <p:nvPr/>
        </p:nvSpPr>
        <p:spPr bwMode="auto">
          <a:xfrm>
            <a:off x="2669705" y="315272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i="1" dirty="0">
                <a:solidFill>
                  <a:schemeClr val="bg1"/>
                </a:solidFill>
                <a:latin typeface="Titillium Web SemiBold" panose="00000700000000000000" pitchFamily="2" charset="0"/>
              </a:rPr>
              <a:t>NALOGA S KOMPASOM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03B2ACB2-BBFA-4A7F-B79B-440BC4D80C2C}"/>
              </a:ext>
            </a:extLst>
          </p:cNvPr>
          <p:cNvSpPr txBox="1">
            <a:spLocks/>
          </p:cNvSpPr>
          <p:nvPr/>
        </p:nvSpPr>
        <p:spPr>
          <a:xfrm>
            <a:off x="775023" y="1934215"/>
            <a:ext cx="7204271" cy="4608513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Odpri </a:t>
            </a:r>
            <a:r>
              <a:rPr lang="sl-SI" sz="2200" b="1" dirty="0">
                <a:solidFill>
                  <a:schemeClr val="tx1"/>
                </a:solidFill>
                <a:latin typeface="Titillium" panose="00000500000000000000" pitchFamily="50" charset="0"/>
              </a:rPr>
              <a:t>aplikacijo </a:t>
            </a:r>
            <a:r>
              <a:rPr lang="sl-SI" sz="2200" b="1" dirty="0" err="1">
                <a:solidFill>
                  <a:schemeClr val="tx1"/>
                </a:solidFill>
                <a:latin typeface="Titillium" panose="00000500000000000000" pitchFamily="50" charset="0"/>
              </a:rPr>
              <a:t>Compass</a:t>
            </a:r>
            <a:r>
              <a:rPr lang="sl-SI" sz="2200" b="1" dirty="0">
                <a:solidFill>
                  <a:schemeClr val="tx1"/>
                </a:solidFill>
                <a:latin typeface="Titillium" panose="00000500000000000000" pitchFamily="50" charset="0"/>
              </a:rPr>
              <a:t> </a:t>
            </a: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in tablico drži pred seboj v vodoravnem položaju. Za določitev severa se obračaj toliko časa, da se </a:t>
            </a:r>
            <a:r>
              <a:rPr lang="sl-SI" sz="2200" b="1" dirty="0">
                <a:solidFill>
                  <a:schemeClr val="tx1"/>
                </a:solidFill>
                <a:latin typeface="Titillium" panose="00000500000000000000" pitchFamily="50" charset="0"/>
              </a:rPr>
              <a:t>rdeča igla (N) poravna z rdečo oznako</a:t>
            </a: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.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  <a:latin typeface="Titillium" panose="00000500000000000000" pitchFamily="50" charset="0"/>
              </a:rPr>
              <a:t> </a:t>
            </a:r>
            <a:endParaRPr lang="sl-SI" sz="1050" dirty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pPr marL="0" indent="0">
              <a:buNone/>
            </a:pP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Zdaj </a:t>
            </a:r>
            <a:r>
              <a:rPr lang="sl-SI" sz="2200" b="1" dirty="0">
                <a:solidFill>
                  <a:schemeClr val="tx1"/>
                </a:solidFill>
                <a:latin typeface="Titillium" panose="00000500000000000000" pitchFamily="50" charset="0"/>
              </a:rPr>
              <a:t>gledaš proti severu </a:t>
            </a: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in si orientiran v prostoru.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  <a:latin typeface="Titillium" panose="00000500000000000000" pitchFamily="50" charset="0"/>
              </a:rPr>
              <a:t> </a:t>
            </a:r>
            <a:endParaRPr lang="sl-SI" sz="1050" dirty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pPr marL="0" indent="0">
              <a:buNone/>
            </a:pP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Poglej kaj se nahaja v učilnici na severu, jugu, zahodu in vzhodu. 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  <a:latin typeface="Titillium" panose="00000500000000000000" pitchFamily="50" charset="0"/>
              </a:rPr>
              <a:t> </a:t>
            </a:r>
            <a:endParaRPr lang="sl-SI" sz="1050" dirty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pPr marL="0" indent="0">
              <a:buNone/>
            </a:pPr>
            <a:r>
              <a:rPr lang="sl-SI" sz="2200" dirty="0">
                <a:solidFill>
                  <a:schemeClr val="tx1"/>
                </a:solidFill>
                <a:latin typeface="Titillium" panose="00000500000000000000" pitchFamily="50" charset="0"/>
              </a:rPr>
              <a:t>Na kateri strani neba se nahajajo vrata, tabla in okna?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BC3D2DE-DD6B-4EE8-B385-7EE30A8739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1679" y="1970768"/>
            <a:ext cx="1917948" cy="20162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CA6F5DC-6083-49DA-B3F1-DA10BFB4F6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50" b="21875"/>
          <a:stretch/>
        </p:blipFill>
        <p:spPr>
          <a:xfrm>
            <a:off x="9534218" y="3645024"/>
            <a:ext cx="1917948" cy="2047704"/>
          </a:xfrm>
          <a:prstGeom prst="rect">
            <a:avLst/>
          </a:prstGeom>
        </p:spPr>
      </p:pic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787691F8-2886-4B34-ABF1-4077A0289B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22E83D8-EECE-4FE0-B999-09DDE608F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TITEL GRÜ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heme/theme1.xml><?xml version="1.0" encoding="utf-8"?>
<a:theme xmlns:a="http://schemas.openxmlformats.org/drawingml/2006/main" name="Green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8_eitRaw_PresentationMaster.potx" id="{DC858601-12D4-402D-9F46-02DFA6F2EDE4}" vid="{DE6FA451-9BB0-4ADD-A121-1726D9483511}"/>
    </a:ext>
  </a:extLst>
</a:theme>
</file>

<file path=ppt/theme/theme2.xml><?xml version="1.0" encoding="utf-8"?>
<a:theme xmlns:a="http://schemas.openxmlformats.org/drawingml/2006/main" name="COVER-White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8_eitRaw_PresentationMaster.potx" id="{DC858601-12D4-402D-9F46-02DFA6F2EDE4}" vid="{8DEEACA0-1221-42A7-AC92-909CB06BEB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FF3F5FCE5A140995D105DE85A01B2" ma:contentTypeVersion="11" ma:contentTypeDescription="Create a new document." ma:contentTypeScope="" ma:versionID="92bd35719b82f2d1f5d713a78186f844">
  <xsd:schema xmlns:xsd="http://www.w3.org/2001/XMLSchema" xmlns:xs="http://www.w3.org/2001/XMLSchema" xmlns:p="http://schemas.microsoft.com/office/2006/metadata/properties" xmlns:ns2="07192dcc-4ed0-4014-a0da-0f122b20a54d" targetNamespace="http://schemas.microsoft.com/office/2006/metadata/properties" ma:root="true" ma:fieldsID="f1df32fb2af9c32488b7ca8c8395e6f9" ns2:_="">
    <xsd:import namespace="07192dcc-4ed0-4014-a0da-0f122b20a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92dcc-4ed0-4014-a0da-0f122b20a5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B023AD-9A76-4F3A-8CF7-51FC427A59BD}">
  <ds:schemaRefs>
    <ds:schemaRef ds:uri="8f28978f-b0f5-4a37-8376-f841b92b913c"/>
    <ds:schemaRef ds:uri="http://schemas.microsoft.com/office/2006/documentManagement/types"/>
    <ds:schemaRef ds:uri="http://schemas.openxmlformats.org/package/2006/metadata/core-properties"/>
    <ds:schemaRef ds:uri="496ed1e7-e3fc-4fbd-af20-a6d00d332ce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7137C99-0AB9-4807-9B38-CBF0A719BD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405FE0-4EF5-455F-A67C-A943529BB9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92dcc-4ed0-4014-a0da-0f122b20a5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v8_eitRaw_PresentationMaster[3]</Template>
  <TotalTime>5616</TotalTime>
  <Words>784</Words>
  <Application>Microsoft Office PowerPoint</Application>
  <PresentationFormat>Bredbild</PresentationFormat>
  <Paragraphs>118</Paragraphs>
  <Slides>13</Slides>
  <Notes>11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  <vt:variant>
        <vt:lpstr>Anpassade bildspel</vt:lpstr>
      </vt:variant>
      <vt:variant>
        <vt:i4>1</vt:i4>
      </vt:variant>
    </vt:vector>
  </HeadingPairs>
  <TitlesOfParts>
    <vt:vector size="22" baseType="lpstr">
      <vt:lpstr>Arial</vt:lpstr>
      <vt:lpstr>Calibri</vt:lpstr>
      <vt:lpstr>Calibri Light</vt:lpstr>
      <vt:lpstr>Titillium</vt:lpstr>
      <vt:lpstr>Titillium Web</vt:lpstr>
      <vt:lpstr>Titillium Web SemiBold</vt:lpstr>
      <vt:lpstr>Green Text Content Slides</vt:lpstr>
      <vt:lpstr>COVER-White</vt:lpstr>
      <vt:lpstr>BETTERGEO LOV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TestShow1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</dc:title>
  <dc:subject>eit RawMaterials Presentation</dc:subject>
  <dc:creator>Katerina Thomas</dc:creator>
  <cp:keywords>16:9;eit;RawMaterials</cp:keywords>
  <cp:lastModifiedBy>Fredrik Karlsson</cp:lastModifiedBy>
  <cp:revision>289</cp:revision>
  <dcterms:created xsi:type="dcterms:W3CDTF">2016-08-10T08:59:47Z</dcterms:created>
  <dcterms:modified xsi:type="dcterms:W3CDTF">2022-02-17T08:52:52Z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0x010100B51FF3F5FCE5A140995D105DE85A01B2</vt:lpwstr>
  </property>
  <property fmtid="{D5CDD505-2E9C-101B-9397-08002B2CF9AE}" pid="3" name="_dlc_DocIdItemGuid">
    <vt:lpwstr>0a8a2235-7c23-414d-bc11-5455752acf16</vt:lpwstr>
  </property>
</Properties>
</file>