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5"/>
    <p:sldMasterId id="2147483829" r:id="rId6"/>
  </p:sldMasterIdLst>
  <p:notesMasterIdLst>
    <p:notesMasterId r:id="rId25"/>
  </p:notesMasterIdLst>
  <p:handoutMasterIdLst>
    <p:handoutMasterId r:id="rId26"/>
  </p:handoutMasterIdLst>
  <p:sldIdLst>
    <p:sldId id="368" r:id="rId7"/>
    <p:sldId id="379" r:id="rId8"/>
    <p:sldId id="372" r:id="rId9"/>
    <p:sldId id="411" r:id="rId10"/>
    <p:sldId id="412" r:id="rId11"/>
    <p:sldId id="402" r:id="rId12"/>
    <p:sldId id="408" r:id="rId13"/>
    <p:sldId id="413" r:id="rId14"/>
    <p:sldId id="403" r:id="rId15"/>
    <p:sldId id="373" r:id="rId16"/>
    <p:sldId id="416" r:id="rId17"/>
    <p:sldId id="404" r:id="rId18"/>
    <p:sldId id="410" r:id="rId19"/>
    <p:sldId id="415" r:id="rId20"/>
    <p:sldId id="420" r:id="rId21"/>
    <p:sldId id="418" r:id="rId22"/>
    <p:sldId id="362" r:id="rId23"/>
    <p:sldId id="419" r:id="rId24"/>
  </p:sldIdLst>
  <p:sldSz cx="12192000" cy="6858000"/>
  <p:notesSz cx="6858000" cy="9144000"/>
  <p:custShowLst>
    <p:custShow name="TestShow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0C220A22-C0DD-4C39-87B1-A96D97EE7FA8}">
          <p14:sldIdLst>
            <p14:sldId id="368"/>
            <p14:sldId id="379"/>
            <p14:sldId id="372"/>
            <p14:sldId id="411"/>
            <p14:sldId id="412"/>
            <p14:sldId id="402"/>
            <p14:sldId id="408"/>
            <p14:sldId id="413"/>
            <p14:sldId id="403"/>
            <p14:sldId id="373"/>
            <p14:sldId id="416"/>
            <p14:sldId id="404"/>
            <p14:sldId id="410"/>
            <p14:sldId id="415"/>
            <p14:sldId id="420"/>
            <p14:sldId id="418"/>
            <p14:sldId id="362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522" userDrawn="1">
          <p15:clr>
            <a:srgbClr val="A4A3A4"/>
          </p15:clr>
        </p15:guide>
        <p15:guide id="4" orient="horz" pos="2402" userDrawn="1">
          <p15:clr>
            <a:srgbClr val="A4A3A4"/>
          </p15:clr>
        </p15:guide>
        <p15:guide id="5" pos="6379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3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Schwarten" initials="N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745"/>
    <a:srgbClr val="031241"/>
    <a:srgbClr val="FFFFFF"/>
    <a:srgbClr val="88ABFF"/>
    <a:srgbClr val="B9BFC1"/>
    <a:srgbClr val="000000"/>
    <a:srgbClr val="00307F"/>
    <a:srgbClr val="CD154F"/>
    <a:srgbClr val="ED6F00"/>
    <a:srgbClr val="006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3" autoAdjust="0"/>
    <p:restoredTop sz="96716" autoAdjust="0"/>
  </p:normalViewPr>
  <p:slideViewPr>
    <p:cSldViewPr>
      <p:cViewPr varScale="1">
        <p:scale>
          <a:sx n="108" d="100"/>
          <a:sy n="108" d="100"/>
        </p:scale>
        <p:origin x="78" y="114"/>
      </p:cViewPr>
      <p:guideLst>
        <p:guide pos="3840"/>
        <p:guide orient="horz" pos="2160"/>
        <p:guide pos="3522"/>
        <p:guide orient="horz" pos="2402"/>
        <p:guide pos="6379"/>
        <p:guide orient="horz" pos="1026"/>
        <p:guide orient="horz" pos="330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pPr/>
              <a:t>17/02/2020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pPr/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24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2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34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1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0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9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61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08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5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5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2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69758" y="6467128"/>
            <a:ext cx="3016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rgbClr val="FFFFFF"/>
                </a:solidFill>
                <a:latin typeface="Titillium" pitchFamily="50" charset="0"/>
              </a:rPr>
              <a:pPr algn="ctr"/>
              <a:t>‹#›</a:t>
            </a:fld>
            <a:endParaRPr lang="en-GB" sz="900" dirty="0">
              <a:solidFill>
                <a:srgbClr val="FFFFFF"/>
              </a:solidFill>
              <a:latin typeface="Titillium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623395" y="1196980"/>
            <a:ext cx="7920530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asdasdasd</a:t>
            </a:r>
            <a:endParaRPr lang="en-GB" dirty="0"/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asasd</a:t>
            </a:r>
            <a:endParaRPr lang="en-GB" dirty="0"/>
          </a:p>
          <a:p>
            <a:pPr lvl="2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4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1" y="3998829"/>
            <a:ext cx="6193333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1">
              <a:buClr>
                <a:schemeClr val="bg2"/>
              </a:buClr>
            </a:pP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6760" y="1196752"/>
            <a:ext cx="4299960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7248128" y="3996848"/>
            <a:ext cx="4320480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8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573016"/>
            <a:ext cx="4319985" cy="200767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247268" y="1196752"/>
            <a:ext cx="4320845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6193330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4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1310" y="33265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branding-Flag 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20006" y="1440766"/>
            <a:ext cx="2845716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Supported by: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38757" y="0"/>
            <a:ext cx="9208214" cy="6858000"/>
          </a:xfrm>
          <a:custGeom>
            <a:avLst/>
            <a:gdLst>
              <a:gd name="connsiteX0" fmla="*/ 0 w 9208214"/>
              <a:gd name="connsiteY0" fmla="*/ 3451989 h 6858000"/>
              <a:gd name="connsiteX1" fmla="*/ 256911 w 9208214"/>
              <a:gd name="connsiteY1" fmla="*/ 3451989 h 6858000"/>
              <a:gd name="connsiteX2" fmla="*/ 1840424 w 9208214"/>
              <a:gd name="connsiteY2" fmla="*/ 6813426 h 6858000"/>
              <a:gd name="connsiteX3" fmla="*/ 1897147 w 9208214"/>
              <a:gd name="connsiteY3" fmla="*/ 6858000 h 6858000"/>
              <a:gd name="connsiteX4" fmla="*/ 1511414 w 9208214"/>
              <a:gd name="connsiteY4" fmla="*/ 6858000 h 6858000"/>
              <a:gd name="connsiteX5" fmla="*/ 1510364 w 9208214"/>
              <a:gd name="connsiteY5" fmla="*/ 6857092 h 6858000"/>
              <a:gd name="connsiteX6" fmla="*/ 0 w 9208214"/>
              <a:gd name="connsiteY6" fmla="*/ 3451989 h 6858000"/>
              <a:gd name="connsiteX7" fmla="*/ 7276793 w 9208214"/>
              <a:gd name="connsiteY7" fmla="*/ 0 h 6858000"/>
              <a:gd name="connsiteX8" fmla="*/ 7650264 w 9208214"/>
              <a:gd name="connsiteY8" fmla="*/ 0 h 6858000"/>
              <a:gd name="connsiteX9" fmla="*/ 7695823 w 9208214"/>
              <a:gd name="connsiteY9" fmla="*/ 39490 h 6858000"/>
              <a:gd name="connsiteX10" fmla="*/ 9208214 w 9208214"/>
              <a:gd name="connsiteY10" fmla="*/ 3451989 h 6858000"/>
              <a:gd name="connsiteX11" fmla="*/ 7695823 w 9208214"/>
              <a:gd name="connsiteY11" fmla="*/ 6857092 h 6858000"/>
              <a:gd name="connsiteX12" fmla="*/ 7694771 w 9208214"/>
              <a:gd name="connsiteY12" fmla="*/ 6858000 h 6858000"/>
              <a:gd name="connsiteX13" fmla="*/ 7319219 w 9208214"/>
              <a:gd name="connsiteY13" fmla="*/ 6858000 h 6858000"/>
              <a:gd name="connsiteX14" fmla="*/ 7381312 w 9208214"/>
              <a:gd name="connsiteY14" fmla="*/ 6809057 h 6858000"/>
              <a:gd name="connsiteX15" fmla="*/ 8964825 w 9208214"/>
              <a:gd name="connsiteY15" fmla="*/ 3451989 h 6858000"/>
              <a:gd name="connsiteX16" fmla="*/ 7381312 w 9208214"/>
              <a:gd name="connsiteY16" fmla="*/ 825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08214" h="6858000">
                <a:moveTo>
                  <a:pt x="0" y="3451989"/>
                </a:moveTo>
                <a:cubicBezTo>
                  <a:pt x="0" y="3451989"/>
                  <a:pt x="0" y="3451989"/>
                  <a:pt x="256911" y="3451989"/>
                </a:cubicBezTo>
                <a:cubicBezTo>
                  <a:pt x="256911" y="4806241"/>
                  <a:pt x="872989" y="6014986"/>
                  <a:pt x="1840424" y="6813426"/>
                </a:cubicBezTo>
                <a:lnTo>
                  <a:pt x="1897147" y="6858000"/>
                </a:lnTo>
                <a:lnTo>
                  <a:pt x="1511414" y="6858000"/>
                </a:lnTo>
                <a:lnTo>
                  <a:pt x="1510364" y="6857092"/>
                </a:lnTo>
                <a:cubicBezTo>
                  <a:pt x="583872" y="6016307"/>
                  <a:pt x="0" y="4802859"/>
                  <a:pt x="0" y="3451989"/>
                </a:cubicBezTo>
                <a:close/>
                <a:moveTo>
                  <a:pt x="7276793" y="0"/>
                </a:moveTo>
                <a:lnTo>
                  <a:pt x="7650264" y="0"/>
                </a:lnTo>
                <a:lnTo>
                  <a:pt x="7695823" y="39490"/>
                </a:lnTo>
                <a:cubicBezTo>
                  <a:pt x="8624342" y="883854"/>
                  <a:pt x="9208214" y="2101119"/>
                  <a:pt x="9208214" y="3451989"/>
                </a:cubicBezTo>
                <a:cubicBezTo>
                  <a:pt x="9208214" y="4802859"/>
                  <a:pt x="8624342" y="6016307"/>
                  <a:pt x="7695823" y="6857092"/>
                </a:cubicBezTo>
                <a:lnTo>
                  <a:pt x="7694771" y="6858000"/>
                </a:lnTo>
                <a:lnTo>
                  <a:pt x="7319219" y="6858000"/>
                </a:lnTo>
                <a:lnTo>
                  <a:pt x="7381312" y="6809057"/>
                </a:lnTo>
                <a:cubicBezTo>
                  <a:pt x="8348747" y="6008329"/>
                  <a:pt x="8964825" y="4798632"/>
                  <a:pt x="8964825" y="3451989"/>
                </a:cubicBezTo>
                <a:cubicBezTo>
                  <a:pt x="8964825" y="2097738"/>
                  <a:pt x="8348747" y="884713"/>
                  <a:pt x="7381312" y="825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67942" y="0"/>
            <a:ext cx="6665200" cy="6858000"/>
          </a:xfrm>
          <a:custGeom>
            <a:avLst/>
            <a:gdLst>
              <a:gd name="connsiteX0" fmla="*/ 2610061 w 6665200"/>
              <a:gd name="connsiteY0" fmla="*/ 0 h 6858000"/>
              <a:gd name="connsiteX1" fmla="*/ 4534054 w 6665200"/>
              <a:gd name="connsiteY1" fmla="*/ 0 h 6858000"/>
              <a:gd name="connsiteX2" fmla="*/ 4751819 w 6665200"/>
              <a:gd name="connsiteY2" fmla="*/ 67745 h 6858000"/>
              <a:gd name="connsiteX3" fmla="*/ 6665200 w 6665200"/>
              <a:gd name="connsiteY3" fmla="*/ 1653704 h 6858000"/>
              <a:gd name="connsiteX4" fmla="*/ 6462405 w 6665200"/>
              <a:gd name="connsiteY4" fmla="*/ 1775392 h 6858000"/>
              <a:gd name="connsiteX5" fmla="*/ 3569194 w 6665200"/>
              <a:gd name="connsiteY5" fmla="*/ 112319 h 6858000"/>
              <a:gd name="connsiteX6" fmla="*/ 243355 w 6665200"/>
              <a:gd name="connsiteY6" fmla="*/ 3451986 h 6858000"/>
              <a:gd name="connsiteX7" fmla="*/ 3569194 w 6665200"/>
              <a:gd name="connsiteY7" fmla="*/ 6778133 h 6858000"/>
              <a:gd name="connsiteX8" fmla="*/ 6462405 w 6665200"/>
              <a:gd name="connsiteY8" fmla="*/ 5115059 h 6858000"/>
              <a:gd name="connsiteX9" fmla="*/ 6665200 w 6665200"/>
              <a:gd name="connsiteY9" fmla="*/ 5236748 h 6858000"/>
              <a:gd name="connsiteX10" fmla="*/ 4751819 w 6665200"/>
              <a:gd name="connsiteY10" fmla="*/ 6822706 h 6858000"/>
              <a:gd name="connsiteX11" fmla="*/ 4638367 w 6665200"/>
              <a:gd name="connsiteY11" fmla="*/ 6858000 h 6858000"/>
              <a:gd name="connsiteX12" fmla="*/ 2497192 w 6665200"/>
              <a:gd name="connsiteY12" fmla="*/ 6858000 h 6858000"/>
              <a:gd name="connsiteX13" fmla="*/ 2340920 w 6665200"/>
              <a:gd name="connsiteY13" fmla="*/ 6805210 h 6858000"/>
              <a:gd name="connsiteX14" fmla="*/ 0 w 6665200"/>
              <a:gd name="connsiteY14" fmla="*/ 3451986 h 6858000"/>
              <a:gd name="connsiteX15" fmla="*/ 2506837 w 6665200"/>
              <a:gd name="connsiteY15" fmla="*/ 292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5200" h="6858000">
                <a:moveTo>
                  <a:pt x="2610061" y="0"/>
                </a:moveTo>
                <a:lnTo>
                  <a:pt x="4534054" y="0"/>
                </a:lnTo>
                <a:lnTo>
                  <a:pt x="4751819" y="67745"/>
                </a:lnTo>
                <a:cubicBezTo>
                  <a:pt x="5566673" y="351153"/>
                  <a:pt x="6246935" y="919349"/>
                  <a:pt x="6665200" y="1653704"/>
                </a:cubicBezTo>
                <a:cubicBezTo>
                  <a:pt x="6665200" y="1653704"/>
                  <a:pt x="6665200" y="1653704"/>
                  <a:pt x="6462405" y="1775392"/>
                </a:cubicBezTo>
                <a:cubicBezTo>
                  <a:pt x="5881059" y="788365"/>
                  <a:pt x="4799485" y="112319"/>
                  <a:pt x="3569194" y="112319"/>
                </a:cubicBezTo>
                <a:cubicBezTo>
                  <a:pt x="1730519" y="112319"/>
                  <a:pt x="243355" y="1613141"/>
                  <a:pt x="243355" y="3451986"/>
                </a:cubicBezTo>
                <a:cubicBezTo>
                  <a:pt x="243355" y="5290831"/>
                  <a:pt x="1730519" y="6778133"/>
                  <a:pt x="3569194" y="6778133"/>
                </a:cubicBezTo>
                <a:cubicBezTo>
                  <a:pt x="4799485" y="6778133"/>
                  <a:pt x="5881059" y="6102087"/>
                  <a:pt x="6462405" y="5115059"/>
                </a:cubicBezTo>
                <a:cubicBezTo>
                  <a:pt x="6462405" y="5115059"/>
                  <a:pt x="6462405" y="5115059"/>
                  <a:pt x="6665200" y="5236748"/>
                </a:cubicBezTo>
                <a:cubicBezTo>
                  <a:pt x="6246935" y="5971103"/>
                  <a:pt x="5566673" y="6539298"/>
                  <a:pt x="4751819" y="6822706"/>
                </a:cubicBezTo>
                <a:lnTo>
                  <a:pt x="4638367" y="6858000"/>
                </a:lnTo>
                <a:lnTo>
                  <a:pt x="2497192" y="6858000"/>
                </a:lnTo>
                <a:lnTo>
                  <a:pt x="2340920" y="6805210"/>
                </a:lnTo>
                <a:cubicBezTo>
                  <a:pt x="973708" y="6305376"/>
                  <a:pt x="0" y="4994216"/>
                  <a:pt x="0" y="3451986"/>
                </a:cubicBezTo>
                <a:cubicBezTo>
                  <a:pt x="0" y="1837081"/>
                  <a:pt x="1053162" y="481028"/>
                  <a:pt x="2506837" y="292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7808" y="2564904"/>
            <a:ext cx="4732164" cy="1315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AE5EA-DDFA-0142-BE9A-819660BE0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4581128"/>
            <a:ext cx="5282342" cy="4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1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Logo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3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307F">
                  <a:alpha val="86000"/>
                </a:srgbClr>
              </a:gs>
              <a:gs pos="100000">
                <a:srgbClr val="00307F">
                  <a:alpha val="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49399" y="-1470410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5447928" y="-1971600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131808"/>
            <a:ext cx="2862515" cy="391842"/>
          </a:xfrm>
          <a:prstGeom prst="rect">
            <a:avLst/>
          </a:prstGeom>
        </p:spPr>
        <p:txBody>
          <a:bodyPr lIns="0" rIns="0"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414908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34BE5-D896-7440-8F24-3245FE18A9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2" y="6054072"/>
            <a:ext cx="4728532" cy="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14074" y="148478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6112603" y="98359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480307" y="4077072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342900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022460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6" y="1196980"/>
            <a:ext cx="10944717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0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9432235" y="6144315"/>
            <a:ext cx="2743200" cy="365125"/>
          </a:xfrm>
          <a:prstGeom prst="rect">
            <a:avLst/>
          </a:prstGeom>
        </p:spPr>
        <p:txBody>
          <a:bodyPr/>
          <a:lstStyle/>
          <a:p>
            <a:fld id="{CEF3A036-06B3-4C92-B0F0-5AE41EC14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891361" y="198597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-1392832" y="148478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7020617" y="4941168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7019736" y="4293096"/>
            <a:ext cx="4692840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0" y="836712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68208" y="1196752"/>
            <a:ext cx="3600401" cy="4392836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6" y="1196980"/>
            <a:ext cx="6912467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6" y="541719"/>
            <a:ext cx="691246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2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11824" y="1196974"/>
            <a:ext cx="3312369" cy="439261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56240" y="1196974"/>
            <a:ext cx="3312369" cy="439261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7" y="1196980"/>
            <a:ext cx="3456383" cy="4393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888" y="981075"/>
            <a:ext cx="3887787" cy="4968205"/>
          </a:xfrm>
          <a:prstGeom prst="round2DiagRect">
            <a:avLst/>
          </a:prstGeom>
          <a:solidFill>
            <a:schemeClr val="bg1">
              <a:alpha val="83000"/>
            </a:schemeClr>
          </a:solidFill>
          <a:ln/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bg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bg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bg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bg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bg2"/>
              </a:buClr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8128" y="1196632"/>
            <a:ext cx="1944216" cy="223239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861391"/>
            <a:ext cx="4320483" cy="172819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624392" y="1196607"/>
            <a:ext cx="1944216" cy="223239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2683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888" y="476672"/>
            <a:ext cx="10944720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5" y="2924944"/>
            <a:ext cx="10945215" cy="24487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2276872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9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4005064"/>
            <a:ext cx="10945216" cy="158452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28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8127" y="1196752"/>
            <a:ext cx="4319985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8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338" y="5973854"/>
            <a:ext cx="1969890" cy="547413"/>
          </a:xfrm>
          <a:prstGeom prst="rect">
            <a:avLst/>
          </a:prstGeom>
        </p:spPr>
      </p:pic>
      <p:sp>
        <p:nvSpPr>
          <p:cNvPr id="333" name="Title Placeholder 33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623395" y="541719"/>
            <a:ext cx="792053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8" name="Rectangle 327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 Placeholder 335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623395" y="1196980"/>
            <a:ext cx="7920530" cy="43926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4F745-271E-0845-9997-0A8DD4693A39}"/>
              </a:ext>
            </a:extLst>
          </p:cNvPr>
          <p:cNvSpPr txBox="1"/>
          <p:nvPr userDrawn="1"/>
        </p:nvSpPr>
        <p:spPr>
          <a:xfrm>
            <a:off x="8328248" y="60628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11728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49" r:id="rId6"/>
    <p:sldLayoutId id="2147483803" r:id="rId7"/>
    <p:sldLayoutId id="2147483802" r:id="rId8"/>
    <p:sldLayoutId id="2147483804" r:id="rId9"/>
    <p:sldLayoutId id="2147483805" r:id="rId10"/>
    <p:sldLayoutId id="2147483806" r:id="rId11"/>
    <p:sldLayoutId id="2147483807" r:id="rId12"/>
    <p:sldLayoutId id="2147483833" r:id="rId13"/>
    <p:sldLayoutId id="2147483838" r:id="rId14"/>
    <p:sldLayoutId id="2147483850" r:id="rId15"/>
    <p:sldLayoutId id="2147483851" r:id="rId16"/>
    <p:sldLayoutId id="21474838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defRPr kumimoji="0" sz="3000" b="0" i="0" u="none" kern="1200" baseline="0">
          <a:solidFill>
            <a:srgbClr val="6BB74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648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pos="4294" userDrawn="1">
          <p15:clr>
            <a:srgbClr val="F26B43"/>
          </p15:clr>
        </p15:guide>
        <p15:guide id="8" pos="4747" userDrawn="1">
          <p15:clr>
            <a:srgbClr val="F26B43"/>
          </p15:clr>
        </p15:guide>
        <p15:guide id="9" pos="5382" userDrawn="1">
          <p15:clr>
            <a:srgbClr val="F26B43"/>
          </p15:clr>
        </p15:guide>
        <p15:guide id="10" orient="horz" pos="35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0" y="404664"/>
            <a:ext cx="2769963" cy="769746"/>
          </a:xfrm>
          <a:prstGeom prst="rect">
            <a:avLst/>
          </a:prstGeom>
        </p:spPr>
      </p:pic>
      <p:sp>
        <p:nvSpPr>
          <p:cNvPr id="329" name="Rectangle 328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4" r:id="rId2"/>
    <p:sldLayoutId id="214748384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15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ttergeoedu.com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DQcUIkYaWIE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5.xml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12.xml"/><Relationship Id="rId4" Type="http://schemas.openxmlformats.org/officeDocument/2006/relationships/image" Target="../media/image14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77CC86-BC70-8A43-8026-F1F91CAAA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155" y="-1539552"/>
            <a:ext cx="6991680" cy="699168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A3C0B-3CAD-7D4B-A6C1-DFEC31F69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www.bettergeoedu.com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5BF8FEF-71DA-0F4A-8288-3C605770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45373"/>
            <a:ext cx="5904656" cy="1584176"/>
          </a:xfrm>
        </p:spPr>
        <p:txBody>
          <a:bodyPr/>
          <a:lstStyle/>
          <a:p>
            <a:r>
              <a:rPr lang="de-DE" sz="4400" b="1" dirty="0" err="1"/>
              <a:t>Baterijski</a:t>
            </a:r>
            <a:r>
              <a:rPr lang="de-DE" sz="4400" b="1" dirty="0"/>
              <a:t> Bingo</a:t>
            </a:r>
            <a:endParaRPr lang="en-US" sz="4400" b="1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5EFCE39-46ED-4ADB-8DB3-34860D535055}"/>
              </a:ext>
            </a:extLst>
          </p:cNvPr>
          <p:cNvSpPr txBox="1">
            <a:spLocks/>
          </p:cNvSpPr>
          <p:nvPr/>
        </p:nvSpPr>
        <p:spPr bwMode="auto">
          <a:xfrm>
            <a:off x="479376" y="4152532"/>
            <a:ext cx="6264696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034EA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000" i="1" dirty="0" err="1"/>
              <a:t>Poučevanje</a:t>
            </a:r>
            <a:r>
              <a:rPr lang="de-DE" sz="2000" i="1" dirty="0"/>
              <a:t> o </a:t>
            </a:r>
            <a:r>
              <a:rPr lang="de-DE" sz="2000" i="1" dirty="0" err="1"/>
              <a:t>mineralnih</a:t>
            </a:r>
            <a:r>
              <a:rPr lang="de-DE" sz="2000" i="1" dirty="0"/>
              <a:t> </a:t>
            </a:r>
            <a:r>
              <a:rPr lang="de-DE" sz="2000" i="1" dirty="0" err="1"/>
              <a:t>surovinah</a:t>
            </a:r>
            <a:r>
              <a:rPr lang="de-DE" sz="2000" i="1" dirty="0"/>
              <a:t> </a:t>
            </a:r>
            <a:r>
              <a:rPr lang="de-DE" sz="2000" i="1" dirty="0" err="1"/>
              <a:t>skozi</a:t>
            </a:r>
            <a:r>
              <a:rPr lang="de-DE" sz="2000" i="1" dirty="0"/>
              <a:t> Minecraft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890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3798D-1040-499F-BE99-8B0EAA213FE4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728D1-C965-4797-A989-6B145276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124885"/>
            <a:ext cx="11776536" cy="540045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EBD64093-664E-4D65-A622-8E936F7ED0DA}"/>
              </a:ext>
            </a:extLst>
          </p:cNvPr>
          <p:cNvSpPr txBox="1">
            <a:spLocks/>
          </p:cNvSpPr>
          <p:nvPr/>
        </p:nvSpPr>
        <p:spPr bwMode="auto">
          <a:xfrm>
            <a:off x="551384" y="404664"/>
            <a:ext cx="921702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V </a:t>
            </a:r>
            <a:r>
              <a:rPr lang="de-DE" dirty="0" err="1"/>
              <a:t>katerih</a:t>
            </a:r>
            <a:r>
              <a:rPr lang="de-DE" dirty="0"/>
              <a:t> </a:t>
            </a:r>
            <a:r>
              <a:rPr lang="de-DE" dirty="0" err="1"/>
              <a:t>državah</a:t>
            </a:r>
            <a:r>
              <a:rPr lang="de-DE" dirty="0"/>
              <a:t> </a:t>
            </a:r>
            <a:r>
              <a:rPr lang="de-DE" dirty="0" err="1"/>
              <a:t>proizvedejo</a:t>
            </a:r>
            <a:r>
              <a:rPr lang="de-DE" dirty="0"/>
              <a:t> </a:t>
            </a:r>
            <a:r>
              <a:rPr lang="de-DE" dirty="0" err="1"/>
              <a:t>največ</a:t>
            </a:r>
            <a:r>
              <a:rPr lang="de-DE" dirty="0"/>
              <a:t> </a:t>
            </a:r>
            <a:r>
              <a:rPr lang="de-DE" dirty="0" err="1">
                <a:solidFill>
                  <a:schemeClr val="bg1"/>
                </a:solidFill>
                <a:highlight>
                  <a:srgbClr val="6BB745"/>
                </a:highlight>
              </a:rPr>
              <a:t>bakra</a:t>
            </a:r>
            <a:r>
              <a:rPr lang="de-DE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3798D-1040-499F-BE99-8B0EAA213FE4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728D1-C965-4797-A989-6B145276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124885"/>
            <a:ext cx="11776536" cy="5400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F8E11-2F5F-4898-8675-706D873F5590}"/>
              </a:ext>
            </a:extLst>
          </p:cNvPr>
          <p:cNvSpPr txBox="1"/>
          <p:nvPr/>
        </p:nvSpPr>
        <p:spPr>
          <a:xfrm>
            <a:off x="1847528" y="469552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+mj-lt"/>
              </a:rPr>
              <a:t>Peru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FF28B-9EE4-4B1B-A808-0FB7508A0D6C}"/>
              </a:ext>
            </a:extLst>
          </p:cNvPr>
          <p:cNvSpPr txBox="1"/>
          <p:nvPr/>
        </p:nvSpPr>
        <p:spPr>
          <a:xfrm>
            <a:off x="9768408" y="306896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+mj-lt"/>
              </a:rPr>
              <a:t>Kitajska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43067-022E-4986-A811-E8D80C9BFECC}"/>
              </a:ext>
            </a:extLst>
          </p:cNvPr>
          <p:cNvSpPr txBox="1"/>
          <p:nvPr/>
        </p:nvSpPr>
        <p:spPr>
          <a:xfrm>
            <a:off x="1631504" y="577564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>
                <a:latin typeface="+mj-lt"/>
              </a:rPr>
              <a:t>Čile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F571E85-93A6-4A65-89EB-913760BB76D6}"/>
              </a:ext>
            </a:extLst>
          </p:cNvPr>
          <p:cNvSpPr txBox="1">
            <a:spLocks/>
          </p:cNvSpPr>
          <p:nvPr/>
        </p:nvSpPr>
        <p:spPr bwMode="auto">
          <a:xfrm>
            <a:off x="551384" y="404664"/>
            <a:ext cx="921702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V </a:t>
            </a:r>
            <a:r>
              <a:rPr lang="de-DE" dirty="0" err="1"/>
              <a:t>katerih</a:t>
            </a:r>
            <a:r>
              <a:rPr lang="de-DE" dirty="0"/>
              <a:t> </a:t>
            </a:r>
            <a:r>
              <a:rPr lang="de-DE" dirty="0" err="1"/>
              <a:t>državah</a:t>
            </a:r>
            <a:r>
              <a:rPr lang="de-DE" dirty="0"/>
              <a:t> </a:t>
            </a:r>
            <a:r>
              <a:rPr lang="de-DE" dirty="0" err="1"/>
              <a:t>proizvedejo</a:t>
            </a:r>
            <a:r>
              <a:rPr lang="de-DE" dirty="0"/>
              <a:t> </a:t>
            </a:r>
            <a:r>
              <a:rPr lang="de-DE" dirty="0" err="1"/>
              <a:t>največ</a:t>
            </a:r>
            <a:r>
              <a:rPr lang="de-DE" dirty="0"/>
              <a:t> </a:t>
            </a:r>
            <a:r>
              <a:rPr lang="de-DE" dirty="0" err="1">
                <a:solidFill>
                  <a:schemeClr val="bg1"/>
                </a:solidFill>
                <a:highlight>
                  <a:srgbClr val="6BB745"/>
                </a:highlight>
              </a:rPr>
              <a:t>bakra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11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A1328296-13F8-4954-8164-E1B9E1782CEB}"/>
              </a:ext>
            </a:extLst>
          </p:cNvPr>
          <p:cNvSpPr txBox="1"/>
          <p:nvPr/>
        </p:nvSpPr>
        <p:spPr>
          <a:xfrm>
            <a:off x="103462" y="6324071"/>
            <a:ext cx="2808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u="sng" dirty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Nazaj na baterijski bingo</a:t>
            </a:r>
            <a:r>
              <a:rPr lang="sv-SE" sz="2000" i="1" u="sng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95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578151-A999-4A5C-9C9E-57E6907436D3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10BEB92C-C026-4D66-B783-D665C366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92" y="533929"/>
            <a:ext cx="9217020" cy="432048"/>
          </a:xfrm>
        </p:spPr>
        <p:txBody>
          <a:bodyPr/>
          <a:lstStyle/>
          <a:p>
            <a:r>
              <a:rPr lang="sl-SI" dirty="0"/>
              <a:t>Nekaj dejstev o </a:t>
            </a:r>
            <a:r>
              <a:rPr lang="de-DE" dirty="0">
                <a:solidFill>
                  <a:schemeClr val="bg1"/>
                </a:solidFill>
                <a:highlight>
                  <a:srgbClr val="6BB745"/>
                </a:highlight>
              </a:rPr>
              <a:t>REE (</a:t>
            </a:r>
            <a:r>
              <a:rPr lang="en-US" dirty="0" err="1">
                <a:solidFill>
                  <a:schemeClr val="bg1"/>
                </a:solidFill>
                <a:highlight>
                  <a:srgbClr val="6BB745"/>
                </a:highlight>
              </a:rPr>
              <a:t>redke</a:t>
            </a:r>
            <a:r>
              <a:rPr lang="en-US" dirty="0">
                <a:solidFill>
                  <a:schemeClr val="bg1"/>
                </a:solidFill>
                <a:highlight>
                  <a:srgbClr val="6BB745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6BB745"/>
                </a:highlight>
              </a:rPr>
              <a:t>zemlje</a:t>
            </a:r>
            <a:r>
              <a:rPr lang="de-DE" dirty="0">
                <a:solidFill>
                  <a:schemeClr val="bg1"/>
                </a:solidFill>
                <a:highlight>
                  <a:srgbClr val="6BB745"/>
                </a:highlight>
              </a:rPr>
              <a:t>)</a:t>
            </a:r>
            <a:endParaRPr lang="en-US" dirty="0">
              <a:solidFill>
                <a:schemeClr val="bg1"/>
              </a:solidFill>
              <a:highlight>
                <a:srgbClr val="6BB745"/>
              </a:highlight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D8210B-81D7-45CA-B5D2-F9C4C8E891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6792" y="1412776"/>
            <a:ext cx="6611336" cy="3960788"/>
          </a:xfrm>
        </p:spPr>
        <p:txBody>
          <a:bodyPr>
            <a:noAutofit/>
          </a:bodyPr>
          <a:lstStyle/>
          <a:p>
            <a:r>
              <a:rPr lang="en-US" sz="2400" dirty="0"/>
              <a:t>R</a:t>
            </a:r>
            <a:r>
              <a:rPr lang="sl-SI" sz="2400" dirty="0" err="1"/>
              <a:t>edk</a:t>
            </a:r>
            <a:r>
              <a:rPr lang="en-US" sz="2400" dirty="0"/>
              <a:t>e</a:t>
            </a:r>
            <a:r>
              <a:rPr lang="sl-SI" sz="2400" dirty="0"/>
              <a:t> </a:t>
            </a:r>
            <a:r>
              <a:rPr lang="sl-SI" sz="2400" dirty="0" err="1"/>
              <a:t>zemlj</a:t>
            </a:r>
            <a:r>
              <a:rPr lang="en-US" sz="2400" dirty="0"/>
              <a:t>e</a:t>
            </a:r>
            <a:r>
              <a:rPr lang="sl-SI" sz="2400" dirty="0"/>
              <a:t> so </a:t>
            </a:r>
            <a:r>
              <a:rPr lang="sl-SI" sz="2400" b="1" dirty="0"/>
              <a:t>skupina 17 različnih kovin </a:t>
            </a:r>
            <a:r>
              <a:rPr lang="sl-SI" sz="2400" dirty="0"/>
              <a:t>s podobnimi lastnostmi.</a:t>
            </a:r>
            <a:endParaRPr lang="en-US" sz="2400" dirty="0"/>
          </a:p>
          <a:p>
            <a:r>
              <a:rPr lang="en-US" sz="2400" dirty="0"/>
              <a:t>REE </a:t>
            </a:r>
            <a:r>
              <a:rPr lang="sl-SI" sz="2400" dirty="0"/>
              <a:t>se uporabljajo v malih količinah, a v veliko predmetih, kot so: </a:t>
            </a:r>
            <a:r>
              <a:rPr lang="sl-SI" sz="2400" b="1" dirty="0"/>
              <a:t>TV ekrani, razsvetljava in magneti </a:t>
            </a:r>
            <a:r>
              <a:rPr lang="sl-SI" sz="2400" dirty="0"/>
              <a:t>(kot tisti, ki povzročijo vibriranje električne zobne ščetke).</a:t>
            </a:r>
            <a:r>
              <a:rPr lang="en-US" sz="2400" dirty="0"/>
              <a:t> </a:t>
            </a:r>
          </a:p>
          <a:p>
            <a:r>
              <a:rPr lang="en-US" sz="2400" dirty="0"/>
              <a:t>R</a:t>
            </a:r>
            <a:r>
              <a:rPr lang="sl-SI" sz="2400" dirty="0" err="1"/>
              <a:t>edk</a:t>
            </a:r>
            <a:r>
              <a:rPr lang="en-US" sz="2400" dirty="0"/>
              <a:t>e</a:t>
            </a:r>
            <a:r>
              <a:rPr lang="sl-SI" sz="2400" dirty="0"/>
              <a:t> </a:t>
            </a:r>
            <a:r>
              <a:rPr lang="sl-SI" sz="2400" dirty="0" err="1"/>
              <a:t>zemlj</a:t>
            </a:r>
            <a:r>
              <a:rPr lang="en-US" sz="2400" dirty="0"/>
              <a:t>e</a:t>
            </a:r>
            <a:r>
              <a:rPr lang="sl-SI" sz="2400" dirty="0"/>
              <a:t> </a:t>
            </a:r>
            <a:r>
              <a:rPr lang="sl-SI" sz="2400" b="1" dirty="0"/>
              <a:t>niso </a:t>
            </a:r>
            <a:r>
              <a:rPr lang="sl-SI" sz="2400" b="1" dirty="0" err="1"/>
              <a:t>redk</a:t>
            </a:r>
            <a:r>
              <a:rPr lang="en-US" sz="2400" b="1" dirty="0"/>
              <a:t>e</a:t>
            </a:r>
            <a:r>
              <a:rPr lang="sl-SI" sz="2400" b="1" dirty="0"/>
              <a:t> </a:t>
            </a:r>
            <a:r>
              <a:rPr lang="sl-SI" sz="2400" dirty="0"/>
              <a:t>v zemeljski skorji, ampak </a:t>
            </a:r>
            <a:r>
              <a:rPr lang="sl-SI" sz="2400" b="1" dirty="0"/>
              <a:t>niso skoncentrirani</a:t>
            </a:r>
            <a:r>
              <a:rPr lang="sl-SI" sz="2400" dirty="0"/>
              <a:t> na manjšem območju.</a:t>
            </a:r>
            <a:endParaRPr lang="en-US" sz="2400" dirty="0"/>
          </a:p>
          <a:p>
            <a:r>
              <a:rPr lang="sl-SI" sz="2400" dirty="0"/>
              <a:t>Trenutno je odstotek </a:t>
            </a:r>
            <a:r>
              <a:rPr lang="sl-SI" sz="2400" b="1" dirty="0"/>
              <a:t>recikliranja</a:t>
            </a:r>
            <a:r>
              <a:rPr lang="sl-SI" sz="2400" dirty="0"/>
              <a:t> REE slab </a:t>
            </a:r>
            <a:r>
              <a:rPr lang="en-US" sz="2400" dirty="0"/>
              <a:t>(&lt;1%)</a:t>
            </a:r>
            <a:r>
              <a:rPr lang="sl-SI" sz="2400" dirty="0"/>
              <a:t>.</a:t>
            </a:r>
            <a:endParaRPr lang="en-US" sz="2400" dirty="0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B76692D-82E1-4C2C-93D4-94A93391AAD3}"/>
              </a:ext>
            </a:extLst>
          </p:cNvPr>
          <p:cNvSpPr/>
          <p:nvPr/>
        </p:nvSpPr>
        <p:spPr>
          <a:xfrm>
            <a:off x="604895" y="5820363"/>
            <a:ext cx="8208912" cy="771106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7AE2AE7-401A-429B-BC6F-071457022CCF}"/>
              </a:ext>
            </a:extLst>
          </p:cNvPr>
          <p:cNvSpPr txBox="1">
            <a:spLocks/>
          </p:cNvSpPr>
          <p:nvPr/>
        </p:nvSpPr>
        <p:spPr bwMode="auto">
          <a:xfrm>
            <a:off x="767408" y="5778117"/>
            <a:ext cx="8424936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sl-SI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Bettergeo, </a:t>
            </a:r>
            <a:r>
              <a:rPr lang="sl-SI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redke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zemlje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l-SI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najdemo v rozastem bloku kamnine pegmatit.</a:t>
            </a:r>
            <a:endParaRPr lang="en-US" sz="2400" i="1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82E31B8-3E64-4B01-BCAA-6C43C9870F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2" b="2126"/>
          <a:stretch/>
        </p:blipFill>
        <p:spPr/>
      </p:pic>
    </p:spTree>
    <p:extLst>
      <p:ext uri="{BB962C8B-B14F-4D97-AF65-F5344CB8AC3E}">
        <p14:creationId xmlns:p14="http://schemas.microsoft.com/office/powerpoint/2010/main" val="32329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3798D-1040-499F-BE99-8B0EAA213FE4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728D1-C965-4797-A989-6B145276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" y="1147550"/>
            <a:ext cx="11570087" cy="5305786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70430307-236F-40FD-9245-B3E81D5856CB}"/>
              </a:ext>
            </a:extLst>
          </p:cNvPr>
          <p:cNvSpPr txBox="1">
            <a:spLocks/>
          </p:cNvSpPr>
          <p:nvPr/>
        </p:nvSpPr>
        <p:spPr bwMode="auto">
          <a:xfrm>
            <a:off x="551384" y="476672"/>
            <a:ext cx="921702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V </a:t>
            </a:r>
            <a:r>
              <a:rPr lang="de-DE" dirty="0" err="1"/>
              <a:t>katerih</a:t>
            </a:r>
            <a:r>
              <a:rPr lang="de-DE" dirty="0"/>
              <a:t> </a:t>
            </a:r>
            <a:r>
              <a:rPr lang="de-DE" dirty="0" err="1"/>
              <a:t>državah</a:t>
            </a:r>
            <a:r>
              <a:rPr lang="de-DE" dirty="0"/>
              <a:t> </a:t>
            </a:r>
            <a:r>
              <a:rPr lang="de-DE" dirty="0" err="1"/>
              <a:t>proizvedejo</a:t>
            </a:r>
            <a:r>
              <a:rPr lang="de-DE" dirty="0"/>
              <a:t> </a:t>
            </a:r>
            <a:r>
              <a:rPr lang="de-DE" dirty="0" err="1"/>
              <a:t>največ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  <a:highlight>
                  <a:srgbClr val="6BB745"/>
                </a:highlight>
              </a:rPr>
              <a:t>REE</a:t>
            </a:r>
            <a:r>
              <a:rPr lang="de-DE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7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3798D-1040-499F-BE99-8B0EAA213FE4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728D1-C965-4797-A989-6B145276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" y="1147550"/>
            <a:ext cx="11570087" cy="5305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0EB971-4C9B-420A-AB34-A7192A22183F}"/>
              </a:ext>
            </a:extLst>
          </p:cNvPr>
          <p:cNvSpPr txBox="1"/>
          <p:nvPr/>
        </p:nvSpPr>
        <p:spPr>
          <a:xfrm>
            <a:off x="538114" y="2607295"/>
            <a:ext cx="142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+mj-lt"/>
              </a:rPr>
              <a:t>ZDA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9A782-2D73-43C6-B755-3287BADD12BE}"/>
              </a:ext>
            </a:extLst>
          </p:cNvPr>
          <p:cNvSpPr txBox="1"/>
          <p:nvPr/>
        </p:nvSpPr>
        <p:spPr>
          <a:xfrm>
            <a:off x="10200456" y="170080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+mj-lt"/>
              </a:rPr>
              <a:t>Rusija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05F53-7A1A-434C-954F-BA74155DBC96}"/>
              </a:ext>
            </a:extLst>
          </p:cNvPr>
          <p:cNvSpPr txBox="1"/>
          <p:nvPr/>
        </p:nvSpPr>
        <p:spPr>
          <a:xfrm>
            <a:off x="9624392" y="306896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>
                <a:latin typeface="+mj-lt"/>
              </a:rPr>
              <a:t>Kitajska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79D569E-8A92-49DC-BFF7-36A124F2D5DF}"/>
              </a:ext>
            </a:extLst>
          </p:cNvPr>
          <p:cNvSpPr txBox="1">
            <a:spLocks/>
          </p:cNvSpPr>
          <p:nvPr/>
        </p:nvSpPr>
        <p:spPr bwMode="auto">
          <a:xfrm>
            <a:off x="551384" y="476672"/>
            <a:ext cx="921702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V </a:t>
            </a:r>
            <a:r>
              <a:rPr lang="de-DE" dirty="0" err="1"/>
              <a:t>katerih</a:t>
            </a:r>
            <a:r>
              <a:rPr lang="de-DE" dirty="0"/>
              <a:t> </a:t>
            </a:r>
            <a:r>
              <a:rPr lang="de-DE" dirty="0" err="1"/>
              <a:t>državah</a:t>
            </a:r>
            <a:r>
              <a:rPr lang="de-DE" dirty="0"/>
              <a:t> </a:t>
            </a:r>
            <a:r>
              <a:rPr lang="de-DE" dirty="0" err="1"/>
              <a:t>proizvedejo</a:t>
            </a:r>
            <a:r>
              <a:rPr lang="de-DE" dirty="0"/>
              <a:t> </a:t>
            </a:r>
            <a:r>
              <a:rPr lang="de-DE" dirty="0" err="1"/>
              <a:t>največ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  <a:highlight>
                  <a:srgbClr val="6BB745"/>
                </a:highlight>
              </a:rPr>
              <a:t>REE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13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6F81436-7BC2-4E10-871D-DF27124A86CF}"/>
              </a:ext>
            </a:extLst>
          </p:cNvPr>
          <p:cNvSpPr txBox="1"/>
          <p:nvPr/>
        </p:nvSpPr>
        <p:spPr>
          <a:xfrm>
            <a:off x="103462" y="6324071"/>
            <a:ext cx="2808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u="sng" dirty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Nazaj na baterijski bingo</a:t>
            </a:r>
            <a:r>
              <a:rPr lang="sv-SE" sz="2000" i="1" u="sng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634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395" y="387999"/>
            <a:ext cx="10585059" cy="432048"/>
          </a:xfrm>
        </p:spPr>
        <p:txBody>
          <a:bodyPr/>
          <a:lstStyle/>
          <a:p>
            <a:r>
              <a:rPr lang="de-DE" dirty="0" err="1"/>
              <a:t>Katere</a:t>
            </a:r>
            <a:r>
              <a:rPr lang="de-DE" dirty="0"/>
              <a:t> </a:t>
            </a:r>
            <a:r>
              <a:rPr lang="de-DE" dirty="0" err="1"/>
              <a:t>surovine</a:t>
            </a:r>
            <a:r>
              <a:rPr lang="de-DE" dirty="0"/>
              <a:t> </a:t>
            </a:r>
            <a:r>
              <a:rPr lang="de-DE" dirty="0" err="1"/>
              <a:t>potrebujemo</a:t>
            </a:r>
            <a:r>
              <a:rPr lang="de-DE" dirty="0"/>
              <a:t>, da </a:t>
            </a:r>
            <a:r>
              <a:rPr lang="de-DE" dirty="0" err="1"/>
              <a:t>naredimo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predmete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9DBAAA80-70A0-45DE-9944-7E8F645041A3}"/>
              </a:ext>
            </a:extLst>
          </p:cNvPr>
          <p:cNvSpPr txBox="1">
            <a:spLocks/>
          </p:cNvSpPr>
          <p:nvPr/>
        </p:nvSpPr>
        <p:spPr bwMode="auto">
          <a:xfrm>
            <a:off x="767408" y="4634695"/>
            <a:ext cx="3024336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 err="1">
                <a:solidFill>
                  <a:schemeClr val="tx1"/>
                </a:solidFill>
              </a:rPr>
              <a:t>Skener</a:t>
            </a:r>
            <a:r>
              <a:rPr lang="en-US" sz="2400" i="1" dirty="0">
                <a:solidFill>
                  <a:schemeClr val="tx1"/>
                </a:solidFill>
              </a:rPr>
              <a:t> za </a:t>
            </a:r>
            <a:r>
              <a:rPr lang="en-US" sz="2400" i="1" dirty="0" err="1">
                <a:solidFill>
                  <a:schemeClr val="tx1"/>
                </a:solidFill>
              </a:rPr>
              <a:t>zaznavanje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pošasti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DF76208F-C0F7-4A7F-B84A-59F72857FCD8}"/>
              </a:ext>
            </a:extLst>
          </p:cNvPr>
          <p:cNvSpPr txBox="1">
            <a:spLocks/>
          </p:cNvSpPr>
          <p:nvPr/>
        </p:nvSpPr>
        <p:spPr bwMode="auto">
          <a:xfrm>
            <a:off x="4648735" y="4647378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 err="1">
                <a:solidFill>
                  <a:schemeClr val="tx1"/>
                </a:solidFill>
              </a:rPr>
              <a:t>Nahrbtnik</a:t>
            </a:r>
            <a:r>
              <a:rPr lang="en-US" sz="2400" i="1" dirty="0">
                <a:solidFill>
                  <a:schemeClr val="tx1"/>
                </a:solidFill>
              </a:rPr>
              <a:t> z </a:t>
            </a:r>
            <a:r>
              <a:rPr lang="en-US" sz="2400" i="1" dirty="0" err="1">
                <a:solidFill>
                  <a:schemeClr val="tx1"/>
                </a:solidFill>
              </a:rPr>
              <a:t>reaktivnim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pogonom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2E604FEC-EA4A-4AB5-8014-51D0283CD975}"/>
              </a:ext>
            </a:extLst>
          </p:cNvPr>
          <p:cNvSpPr txBox="1">
            <a:spLocks/>
          </p:cNvSpPr>
          <p:nvPr/>
        </p:nvSpPr>
        <p:spPr bwMode="auto">
          <a:xfrm>
            <a:off x="8323904" y="4655972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 err="1">
                <a:solidFill>
                  <a:schemeClr val="tx1"/>
                </a:solidFill>
              </a:rPr>
              <a:t>Defibrilator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4FEA258-1604-438A-8F81-59FD7662FA4F}"/>
              </a:ext>
            </a:extLst>
          </p:cNvPr>
          <p:cNvSpPr txBox="1">
            <a:spLocks/>
          </p:cNvSpPr>
          <p:nvPr/>
        </p:nvSpPr>
        <p:spPr bwMode="auto">
          <a:xfrm>
            <a:off x="7288231" y="1067276"/>
            <a:ext cx="418048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i="1" dirty="0" err="1">
                <a:solidFill>
                  <a:schemeClr val="tx1"/>
                </a:solidFill>
              </a:rPr>
              <a:t>Igrajmo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Baterijski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bingo</a:t>
            </a:r>
            <a:r>
              <a:rPr lang="de-DE" i="1" dirty="0">
                <a:solidFill>
                  <a:schemeClr val="tx1"/>
                </a:solidFill>
              </a:rPr>
              <a:t>!</a:t>
            </a:r>
            <a:endParaRPr lang="en-US" i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B4A8C5-44FE-48C2-B04C-51A076228DA7}"/>
              </a:ext>
            </a:extLst>
          </p:cNvPr>
          <p:cNvGrpSpPr/>
          <p:nvPr/>
        </p:nvGrpSpPr>
        <p:grpSpPr>
          <a:xfrm>
            <a:off x="904319" y="1882660"/>
            <a:ext cx="2664183" cy="2664183"/>
            <a:chOff x="1127448" y="2032434"/>
            <a:chExt cx="2664183" cy="266418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2A7571-DAE8-4BE8-8D53-F522230994C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2032434"/>
              <a:ext cx="2664183" cy="2664183"/>
            </a:xfrm>
            <a:prstGeom prst="rect">
              <a:avLst/>
            </a:prstGeom>
          </p:spPr>
        </p:pic>
        <p:pic>
          <p:nvPicPr>
            <p:cNvPr id="27" name="Picture 26">
              <a:hlinkClick r:id="rId4" action="ppaction://hlinksldjump"/>
              <a:extLst>
                <a:ext uri="{FF2B5EF4-FFF2-40B4-BE49-F238E27FC236}">
                  <a16:creationId xmlns:a16="http://schemas.microsoft.com/office/drawing/2014/main" id="{385B94B0-77C4-4240-B4A2-8B9069827843}"/>
                </a:ext>
              </a:extLst>
            </p:cNvPr>
            <p:cNvPicPr/>
            <p:nvPr/>
          </p:nvPicPr>
          <p:blipFill rotWithShape="1">
            <a:blip r:embed="rId3"/>
            <a:srcRect l="32238" t="63231" r="29389" b="3109"/>
            <a:stretch/>
          </p:blipFill>
          <p:spPr>
            <a:xfrm>
              <a:off x="1991544" y="3717032"/>
              <a:ext cx="1022323" cy="89673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D7DFCF-5DA5-4D90-87F8-F7F56CC463BA}"/>
              </a:ext>
            </a:extLst>
          </p:cNvPr>
          <p:cNvGrpSpPr/>
          <p:nvPr/>
        </p:nvGrpSpPr>
        <p:grpSpPr>
          <a:xfrm>
            <a:off x="4623439" y="1947134"/>
            <a:ext cx="2639868" cy="2664183"/>
            <a:chOff x="4846568" y="2096908"/>
            <a:chExt cx="2639868" cy="26641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D7DD8D-5CE0-4A08-9F5A-77E88C1E1156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846568" y="2096908"/>
              <a:ext cx="2639868" cy="2664183"/>
            </a:xfrm>
            <a:prstGeom prst="rect">
              <a:avLst/>
            </a:prstGeom>
          </p:spPr>
        </p:pic>
        <p:pic>
          <p:nvPicPr>
            <p:cNvPr id="28" name="Picture 27">
              <a:hlinkClick r:id="rId6" action="ppaction://hlinksldjump"/>
              <a:extLst>
                <a:ext uri="{FF2B5EF4-FFF2-40B4-BE49-F238E27FC236}">
                  <a16:creationId xmlns:a16="http://schemas.microsoft.com/office/drawing/2014/main" id="{A5075588-03C4-42E7-885D-6B9BAFBB78BD}"/>
                </a:ext>
              </a:extLst>
            </p:cNvPr>
            <p:cNvPicPr/>
            <p:nvPr/>
          </p:nvPicPr>
          <p:blipFill rotWithShape="1">
            <a:blip r:embed="rId5"/>
            <a:srcRect r="63696" b="63514"/>
            <a:stretch/>
          </p:blipFill>
          <p:spPr>
            <a:xfrm>
              <a:off x="4846568" y="2096909"/>
              <a:ext cx="958386" cy="972052"/>
            </a:xfrm>
            <a:prstGeom prst="rect">
              <a:avLst/>
            </a:prstGeom>
          </p:spPr>
        </p:pic>
        <p:pic>
          <p:nvPicPr>
            <p:cNvPr id="29" name="Picture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6B3517E5-F131-4CF2-B5F3-427B61D9B151}"/>
                </a:ext>
              </a:extLst>
            </p:cNvPr>
            <p:cNvPicPr/>
            <p:nvPr/>
          </p:nvPicPr>
          <p:blipFill rotWithShape="1">
            <a:blip r:embed="rId5"/>
            <a:srcRect l="63696" b="63514"/>
            <a:stretch/>
          </p:blipFill>
          <p:spPr>
            <a:xfrm>
              <a:off x="6528048" y="2107006"/>
              <a:ext cx="958386" cy="972052"/>
            </a:xfrm>
            <a:prstGeom prst="rect">
              <a:avLst/>
            </a:prstGeom>
          </p:spPr>
        </p:pic>
        <p:pic>
          <p:nvPicPr>
            <p:cNvPr id="30" name="Picture 29">
              <a:hlinkClick r:id="rId6" action="ppaction://hlinksldjump"/>
              <a:extLst>
                <a:ext uri="{FF2B5EF4-FFF2-40B4-BE49-F238E27FC236}">
                  <a16:creationId xmlns:a16="http://schemas.microsoft.com/office/drawing/2014/main" id="{0528ED3F-F5F4-4D2B-9C4A-2FF253F7724C}"/>
                </a:ext>
              </a:extLst>
            </p:cNvPr>
            <p:cNvPicPr/>
            <p:nvPr/>
          </p:nvPicPr>
          <p:blipFill rotWithShape="1">
            <a:blip r:embed="rId5"/>
            <a:srcRect t="63514" r="63582"/>
            <a:stretch/>
          </p:blipFill>
          <p:spPr>
            <a:xfrm>
              <a:off x="4846568" y="3789038"/>
              <a:ext cx="961400" cy="972052"/>
            </a:xfrm>
            <a:prstGeom prst="rect">
              <a:avLst/>
            </a:prstGeom>
          </p:spPr>
        </p:pic>
        <p:pic>
          <p:nvPicPr>
            <p:cNvPr id="31" name="Picture 30">
              <a:hlinkClick r:id="rId6" action="ppaction://hlinksldjump"/>
              <a:extLst>
                <a:ext uri="{FF2B5EF4-FFF2-40B4-BE49-F238E27FC236}">
                  <a16:creationId xmlns:a16="http://schemas.microsoft.com/office/drawing/2014/main" id="{C343810C-F6F9-4C22-8F1D-A87D44EF927F}"/>
                </a:ext>
              </a:extLst>
            </p:cNvPr>
            <p:cNvPicPr/>
            <p:nvPr/>
          </p:nvPicPr>
          <p:blipFill rotWithShape="1">
            <a:blip r:embed="rId5"/>
            <a:srcRect l="63696" t="62757" b="378"/>
            <a:stretch/>
          </p:blipFill>
          <p:spPr>
            <a:xfrm>
              <a:off x="6525036" y="3766076"/>
              <a:ext cx="958386" cy="98214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22BA10-90C2-4AE3-BD14-40A408C46374}"/>
              </a:ext>
            </a:extLst>
          </p:cNvPr>
          <p:cNvGrpSpPr/>
          <p:nvPr/>
        </p:nvGrpSpPr>
        <p:grpSpPr>
          <a:xfrm>
            <a:off x="8318244" y="1948648"/>
            <a:ext cx="2738953" cy="2664183"/>
            <a:chOff x="8541373" y="2098422"/>
            <a:chExt cx="2738953" cy="26641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17B09A-0E7C-4779-A4B8-D7B46A4BFFD1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541373" y="2098422"/>
              <a:ext cx="2733293" cy="2664183"/>
            </a:xfrm>
            <a:prstGeom prst="rect">
              <a:avLst/>
            </a:prstGeom>
          </p:spPr>
        </p:pic>
        <p:pic>
          <p:nvPicPr>
            <p:cNvPr id="32" name="Picture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DCD7FE6-0620-4AB2-9E1F-B8F5D98CA7F5}"/>
                </a:ext>
              </a:extLst>
            </p:cNvPr>
            <p:cNvPicPr/>
            <p:nvPr/>
          </p:nvPicPr>
          <p:blipFill rotWithShape="1">
            <a:blip r:embed="rId7"/>
            <a:srcRect t="33783" r="65853" b="33783"/>
            <a:stretch/>
          </p:blipFill>
          <p:spPr>
            <a:xfrm>
              <a:off x="8547033" y="2996953"/>
              <a:ext cx="933343" cy="864096"/>
            </a:xfrm>
            <a:prstGeom prst="rect">
              <a:avLst/>
            </a:prstGeom>
          </p:spPr>
        </p:pic>
        <p:pic>
          <p:nvPicPr>
            <p:cNvPr id="33" name="Picture 32">
              <a:hlinkClick r:id="rId8" action="ppaction://hlinksldjump"/>
              <a:extLst>
                <a:ext uri="{FF2B5EF4-FFF2-40B4-BE49-F238E27FC236}">
                  <a16:creationId xmlns:a16="http://schemas.microsoft.com/office/drawing/2014/main" id="{2CBE4DA1-129D-469B-A45C-9BFD57200D43}"/>
                </a:ext>
              </a:extLst>
            </p:cNvPr>
            <p:cNvPicPr/>
            <p:nvPr/>
          </p:nvPicPr>
          <p:blipFill rotWithShape="1">
            <a:blip r:embed="rId7"/>
            <a:srcRect l="65853" t="33746" b="33820"/>
            <a:stretch/>
          </p:blipFill>
          <p:spPr>
            <a:xfrm>
              <a:off x="10346983" y="2996954"/>
              <a:ext cx="933343" cy="864096"/>
            </a:xfrm>
            <a:prstGeom prst="rect">
              <a:avLst/>
            </a:prstGeom>
          </p:spPr>
        </p:pic>
      </p:grpSp>
      <p:sp>
        <p:nvSpPr>
          <p:cNvPr id="26" name="Rectangle: Diagonal Corners Rounded 23">
            <a:extLst>
              <a:ext uri="{FF2B5EF4-FFF2-40B4-BE49-F238E27FC236}">
                <a16:creationId xmlns:a16="http://schemas.microsoft.com/office/drawing/2014/main" id="{858C02F2-7200-4668-B48C-D14405F6EE72}"/>
              </a:ext>
            </a:extLst>
          </p:cNvPr>
          <p:cNvSpPr/>
          <p:nvPr/>
        </p:nvSpPr>
        <p:spPr>
          <a:xfrm>
            <a:off x="551383" y="6038805"/>
            <a:ext cx="8705863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4" name="Title 4">
            <a:extLst>
              <a:ext uri="{FF2B5EF4-FFF2-40B4-BE49-F238E27FC236}">
                <a16:creationId xmlns:a16="http://schemas.microsoft.com/office/drawing/2014/main" id="{E84C99AB-EC62-458E-98FD-AC5B1C9058BA}"/>
              </a:ext>
            </a:extLst>
          </p:cNvPr>
          <p:cNvSpPr txBox="1">
            <a:spLocks/>
          </p:cNvSpPr>
          <p:nvPr/>
        </p:nvSpPr>
        <p:spPr bwMode="auto">
          <a:xfrm>
            <a:off x="811005" y="6058998"/>
            <a:ext cx="8381339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Kaj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skupni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predmet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vseh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karticah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Je to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mineralna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surovina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23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578151-A999-4A5C-9C9E-57E6907436D3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10BEB92C-C026-4D66-B783-D665C366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620688"/>
            <a:ext cx="9217020" cy="432048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Nekaj dejstev o </a:t>
            </a:r>
            <a:r>
              <a:rPr lang="sl-SI" dirty="0">
                <a:solidFill>
                  <a:schemeClr val="bg1"/>
                </a:solidFill>
                <a:highlight>
                  <a:srgbClr val="6BB745"/>
                </a:highlight>
              </a:rPr>
              <a:t>Litij</a:t>
            </a:r>
            <a:r>
              <a:rPr lang="de-DE" dirty="0">
                <a:solidFill>
                  <a:schemeClr val="tx1"/>
                </a:solidFill>
              </a:rPr>
              <a:t>-ion</a:t>
            </a:r>
            <a:r>
              <a:rPr lang="sl-SI" dirty="0">
                <a:solidFill>
                  <a:schemeClr val="tx1"/>
                </a:solidFill>
              </a:rPr>
              <a:t>ski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bateriji</a:t>
            </a:r>
            <a:r>
              <a:rPr lang="de-DE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D8210B-81D7-45CA-B5D2-F9C4C8E891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1422872"/>
            <a:ext cx="6894077" cy="4248472"/>
          </a:xfrm>
        </p:spPr>
        <p:txBody>
          <a:bodyPr>
            <a:noAutofit/>
          </a:bodyPr>
          <a:lstStyle/>
          <a:p>
            <a:r>
              <a:rPr lang="sl-SI" sz="2400" dirty="0"/>
              <a:t>Lahka baterija, ki lahko </a:t>
            </a:r>
            <a:r>
              <a:rPr lang="sl-SI" sz="2400" b="1" dirty="0"/>
              <a:t>shrani energijo </a:t>
            </a:r>
            <a:r>
              <a:rPr lang="sl-SI" sz="2400" dirty="0"/>
              <a:t>in jo odda, ko jo potrebujemo.</a:t>
            </a:r>
            <a:endParaRPr lang="en-US" sz="2400" dirty="0"/>
          </a:p>
          <a:p>
            <a:r>
              <a:rPr lang="sl-SI" sz="2400" dirty="0"/>
              <a:t>Sestavljena je </a:t>
            </a:r>
            <a:r>
              <a:rPr lang="sl-SI" sz="2400" b="1" dirty="0"/>
              <a:t>iz več mineralnih surovin </a:t>
            </a:r>
            <a:r>
              <a:rPr lang="sl-SI" sz="2400" dirty="0"/>
              <a:t>pridobljenih iz tal (iz rudnikov).</a:t>
            </a:r>
            <a:endParaRPr lang="en-US" sz="2400" dirty="0"/>
          </a:p>
          <a:p>
            <a:r>
              <a:rPr lang="sl-SI" sz="2400" b="1" dirty="0"/>
              <a:t>Litij</a:t>
            </a:r>
            <a:r>
              <a:rPr lang="en-US" sz="2400" dirty="0"/>
              <a:t>, </a:t>
            </a:r>
            <a:r>
              <a:rPr lang="sl-SI" sz="2400" b="1" dirty="0"/>
              <a:t>grafit in kobalt </a:t>
            </a:r>
            <a:r>
              <a:rPr lang="sl-SI" sz="2400" dirty="0"/>
              <a:t>so glavne mineralne surovine (kovine) uporabljene v litij-ionskih baterijah.</a:t>
            </a:r>
            <a:endParaRPr lang="en-US" sz="2400" dirty="0"/>
          </a:p>
          <a:p>
            <a:r>
              <a:rPr lang="sl-SI" sz="2400" dirty="0"/>
              <a:t>Te baterije imajo </a:t>
            </a:r>
            <a:r>
              <a:rPr lang="sl-SI" sz="2400" b="1" dirty="0"/>
              <a:t>omejeno življensko dobo</a:t>
            </a:r>
            <a:r>
              <a:rPr lang="sl-SI" sz="2400" dirty="0"/>
              <a:t>, lahko pa jih zamenjamo z novimi.</a:t>
            </a:r>
            <a:endParaRPr lang="en-US" sz="2400" dirty="0"/>
          </a:p>
          <a:p>
            <a:r>
              <a:rPr lang="sl-SI" sz="2400" dirty="0"/>
              <a:t>Staro baterijo lahko </a:t>
            </a:r>
            <a:r>
              <a:rPr lang="sl-SI" sz="2400" b="1" dirty="0"/>
              <a:t>recikliramo</a:t>
            </a:r>
            <a:r>
              <a:rPr lang="sl-SI" sz="2400" dirty="0"/>
              <a:t> in tako zagotovimo nove mineralne surovine.</a:t>
            </a:r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7B890C-CCBA-4EC0-9350-FD2824E043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335" y="28159"/>
            <a:ext cx="5787433" cy="60651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4B2A70B-D3D3-46BC-8A69-AE659D87368A}"/>
              </a:ext>
            </a:extLst>
          </p:cNvPr>
          <p:cNvGrpSpPr/>
          <p:nvPr/>
        </p:nvGrpSpPr>
        <p:grpSpPr>
          <a:xfrm>
            <a:off x="695400" y="5959376"/>
            <a:ext cx="4752527" cy="536733"/>
            <a:chOff x="479378" y="5231363"/>
            <a:chExt cx="12985046" cy="536733"/>
          </a:xfrm>
        </p:grpSpPr>
        <p:sp>
          <p:nvSpPr>
            <p:cNvPr id="18" name="Rectangle: Diagonal Corners Rounded 17">
              <a:extLst>
                <a:ext uri="{FF2B5EF4-FFF2-40B4-BE49-F238E27FC236}">
                  <a16:creationId xmlns:a16="http://schemas.microsoft.com/office/drawing/2014/main" id="{341A9352-BFD6-4EFA-A36C-74E463A80378}"/>
                </a:ext>
              </a:extLst>
            </p:cNvPr>
            <p:cNvSpPr/>
            <p:nvPr/>
          </p:nvSpPr>
          <p:spPr>
            <a:xfrm>
              <a:off x="479378" y="5231363"/>
              <a:ext cx="11556694" cy="516540"/>
            </a:xfrm>
            <a:prstGeom prst="round2DiagRect">
              <a:avLst/>
            </a:prstGeom>
            <a:solidFill>
              <a:srgbClr val="6BB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9" name="Title 4">
              <a:extLst>
                <a:ext uri="{FF2B5EF4-FFF2-40B4-BE49-F238E27FC236}">
                  <a16:creationId xmlns:a16="http://schemas.microsoft.com/office/drawing/2014/main" id="{D40D212F-0469-411A-A283-DF2D6B4D53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2004" y="5251556"/>
              <a:ext cx="12802420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sl-SI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</a:t>
              </a:r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lahko odvržete stare baterije?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2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43872" y="1628800"/>
            <a:ext cx="3600400" cy="368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Supported by: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D689A-48BE-4579-9E7D-FD83B4B273D8}"/>
              </a:ext>
            </a:extLst>
          </p:cNvPr>
          <p:cNvSpPr txBox="1">
            <a:spLocks/>
          </p:cNvSpPr>
          <p:nvPr/>
        </p:nvSpPr>
        <p:spPr>
          <a:xfrm rot="19406607">
            <a:off x="20839" y="1161998"/>
            <a:ext cx="3456384" cy="569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4000" b="1" dirty="0"/>
              <a:t>#</a:t>
            </a:r>
            <a:r>
              <a:rPr lang="de-DE" sz="4000" b="1" dirty="0" err="1"/>
              <a:t>BetterGeoEdu</a:t>
            </a:r>
            <a:endParaRPr lang="sv-SE" sz="4000" b="1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5A18280-6F51-4780-9399-A44D8A5AFB00}"/>
              </a:ext>
            </a:extLst>
          </p:cNvPr>
          <p:cNvSpPr/>
          <p:nvPr/>
        </p:nvSpPr>
        <p:spPr>
          <a:xfrm rot="19276196">
            <a:off x="-126117" y="1104861"/>
            <a:ext cx="3888432" cy="963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9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obel Prize 2019 in Chemistry Winner: John B. Goodenough ...">
            <a:extLst>
              <a:ext uri="{FF2B5EF4-FFF2-40B4-BE49-F238E27FC236}">
                <a16:creationId xmlns:a16="http://schemas.microsoft.com/office/drawing/2014/main" id="{DB7F6DE7-6977-4B27-A26A-DBD113A3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476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4B2A70B-D3D3-46BC-8A69-AE659D87368A}"/>
              </a:ext>
            </a:extLst>
          </p:cNvPr>
          <p:cNvGrpSpPr/>
          <p:nvPr/>
        </p:nvGrpSpPr>
        <p:grpSpPr>
          <a:xfrm>
            <a:off x="3863752" y="6165304"/>
            <a:ext cx="4772154" cy="521120"/>
            <a:chOff x="479377" y="3845694"/>
            <a:chExt cx="4207970" cy="521120"/>
          </a:xfrm>
        </p:grpSpPr>
        <p:sp>
          <p:nvSpPr>
            <p:cNvPr id="18" name="Rectangle: Diagonal Corners Rounded 17">
              <a:extLst>
                <a:ext uri="{FF2B5EF4-FFF2-40B4-BE49-F238E27FC236}">
                  <a16:creationId xmlns:a16="http://schemas.microsoft.com/office/drawing/2014/main" id="{341A9352-BFD6-4EFA-A36C-74E463A80378}"/>
                </a:ext>
              </a:extLst>
            </p:cNvPr>
            <p:cNvSpPr/>
            <p:nvPr/>
          </p:nvSpPr>
          <p:spPr>
            <a:xfrm>
              <a:off x="479377" y="3845694"/>
              <a:ext cx="4207970" cy="5165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9" name="Title 4">
              <a:extLst>
                <a:ext uri="{FF2B5EF4-FFF2-40B4-BE49-F238E27FC236}">
                  <a16:creationId xmlns:a16="http://schemas.microsoft.com/office/drawing/2014/main" id="{D40D212F-0469-411A-A283-DF2D6B4D53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2009" y="3850274"/>
              <a:ext cx="402533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2400" dirty="0"/>
                <a:t>They created a rechargeable world!</a:t>
              </a:r>
              <a:endParaRPr lang="en-US" sz="2400" i="1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8E58DE-F8BE-4089-A8FD-25AD222C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onwes\Documents\Workbench\Presentationer\norskbergindustri\minecraft-logo-18.png">
            <a:extLst>
              <a:ext uri="{FF2B5EF4-FFF2-40B4-BE49-F238E27FC236}">
                <a16:creationId xmlns:a16="http://schemas.microsoft.com/office/drawing/2014/main" id="{69B29694-486F-4555-9869-452181B76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186" y="620688"/>
            <a:ext cx="5687628" cy="949834"/>
          </a:xfrm>
          <a:prstGeom prst="rect">
            <a:avLst/>
          </a:prstGeom>
          <a:noFill/>
        </p:spPr>
      </p:pic>
      <p:pic>
        <p:nvPicPr>
          <p:cNvPr id="17" name="Picture 2" descr="Bildresultat för pickaxe minecraft">
            <a:extLst>
              <a:ext uri="{FF2B5EF4-FFF2-40B4-BE49-F238E27FC236}">
                <a16:creationId xmlns:a16="http://schemas.microsoft.com/office/drawing/2014/main" id="{3CC06644-EACB-43B5-863A-8C40AF29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4520" y="2479166"/>
            <a:ext cx="2592288" cy="2592288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046849-0CE5-432F-ABC4-6BEE1F953E1B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282D4A-D45D-4885-9D96-BF42A2410675}"/>
              </a:ext>
            </a:extLst>
          </p:cNvPr>
          <p:cNvGrpSpPr/>
          <p:nvPr/>
        </p:nvGrpSpPr>
        <p:grpSpPr>
          <a:xfrm>
            <a:off x="3467708" y="5942334"/>
            <a:ext cx="5256584" cy="536733"/>
            <a:chOff x="623392" y="5268531"/>
            <a:chExt cx="10561626" cy="536733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209FCCFA-4F20-46A9-ADBD-94937AE6EF45}"/>
                </a:ext>
              </a:extLst>
            </p:cNvPr>
            <p:cNvSpPr/>
            <p:nvPr/>
          </p:nvSpPr>
          <p:spPr>
            <a:xfrm>
              <a:off x="623392" y="5268531"/>
              <a:ext cx="10342927" cy="516540"/>
            </a:xfrm>
            <a:prstGeom prst="round2DiagRect">
              <a:avLst/>
            </a:prstGeom>
            <a:solidFill>
              <a:srgbClr val="6BB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Title 4">
              <a:extLst>
                <a:ext uri="{FF2B5EF4-FFF2-40B4-BE49-F238E27FC236}">
                  <a16:creationId xmlns:a16="http://schemas.microsoft.com/office/drawing/2014/main" id="{97DEB2B0-8629-4608-AE1F-6B5D248DE1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3451" y="5288724"/>
              <a:ext cx="10311567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Klikni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tukaj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in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poglej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dodatek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BetterGeo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!</a:t>
              </a:r>
            </a:p>
          </p:txBody>
        </p:sp>
      </p:grp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8D083AFB-BBD0-4E2F-A9D0-AC4035350847}"/>
              </a:ext>
            </a:extLst>
          </p:cNvPr>
          <p:cNvSpPr/>
          <p:nvPr/>
        </p:nvSpPr>
        <p:spPr>
          <a:xfrm>
            <a:off x="1559496" y="5692728"/>
            <a:ext cx="9577064" cy="949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61288C3-679C-40C9-8B26-79B15B148F7F}"/>
              </a:ext>
            </a:extLst>
          </p:cNvPr>
          <p:cNvSpPr txBox="1">
            <a:spLocks/>
          </p:cNvSpPr>
          <p:nvPr/>
        </p:nvSpPr>
        <p:spPr>
          <a:xfrm>
            <a:off x="1055440" y="2132856"/>
            <a:ext cx="5832648" cy="2592288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err="1">
                <a:solidFill>
                  <a:schemeClr val="tx1"/>
                </a:solidFill>
              </a:rPr>
              <a:t>Minecraft</a:t>
            </a:r>
            <a:r>
              <a:rPr lang="sl-SI" sz="2400" dirty="0">
                <a:solidFill>
                  <a:schemeClr val="tx1"/>
                </a:solidFill>
              </a:rPr>
              <a:t> je ena izmed najbolj popularnih iger na svetu (100+M igralcev)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sl-SI" sz="2400" dirty="0">
                <a:solidFill>
                  <a:schemeClr val="tx1"/>
                </a:solidFill>
              </a:rPr>
              <a:t>Igralci raziskuje</a:t>
            </a:r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sl-SI" sz="2400" dirty="0">
                <a:solidFill>
                  <a:schemeClr val="tx1"/>
                </a:solidFill>
              </a:rPr>
              <a:t>o odprt svet zgrajen iz blokov</a:t>
            </a:r>
          </a:p>
          <a:p>
            <a:r>
              <a:rPr lang="sl-SI" sz="2400" dirty="0">
                <a:solidFill>
                  <a:schemeClr val="tx1"/>
                </a:solidFill>
              </a:rPr>
              <a:t>Bloke različnih predmetov lahko razbije</a:t>
            </a:r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sl-SI" sz="2400" dirty="0">
                <a:solidFill>
                  <a:schemeClr val="tx1"/>
                </a:solidFill>
              </a:rPr>
              <a:t>o, da pridobimo različne </a:t>
            </a:r>
            <a:r>
              <a:rPr lang="en-US" sz="2400" dirty="0" err="1">
                <a:solidFill>
                  <a:schemeClr val="tx1"/>
                </a:solidFill>
              </a:rPr>
              <a:t>surovine</a:t>
            </a:r>
            <a:endParaRPr lang="sl-SI" sz="2400" b="1" dirty="0">
              <a:solidFill>
                <a:schemeClr val="tx1"/>
              </a:solidFill>
            </a:endParaRPr>
          </a:p>
          <a:p>
            <a:r>
              <a:rPr lang="sl-SI" sz="2400" dirty="0">
                <a:solidFill>
                  <a:schemeClr val="tx1"/>
                </a:solidFill>
              </a:rPr>
              <a:t>Različne </a:t>
            </a:r>
            <a:r>
              <a:rPr lang="en-US" sz="2400" dirty="0" err="1">
                <a:solidFill>
                  <a:schemeClr val="tx1"/>
                </a:solidFill>
              </a:rPr>
              <a:t>surovine</a:t>
            </a:r>
            <a:r>
              <a:rPr lang="sl-SI" sz="2400" dirty="0">
                <a:solidFill>
                  <a:schemeClr val="tx1"/>
                </a:solidFill>
              </a:rPr>
              <a:t> lahko združimo in iz njih naredimo nove predmete</a:t>
            </a:r>
          </a:p>
        </p:txBody>
      </p:sp>
    </p:spTree>
    <p:extLst>
      <p:ext uri="{BB962C8B-B14F-4D97-AF65-F5344CB8AC3E}">
        <p14:creationId xmlns:p14="http://schemas.microsoft.com/office/powerpoint/2010/main" val="9096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tpack">
            <a:extLst>
              <a:ext uri="{FF2B5EF4-FFF2-40B4-BE49-F238E27FC236}">
                <a16:creationId xmlns:a16="http://schemas.microsoft.com/office/drawing/2014/main" id="{11AEACB6-91C1-451E-BECD-5CAB17DB6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35" y="1646707"/>
            <a:ext cx="2771324" cy="27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396" y="541719"/>
            <a:ext cx="9217020" cy="432048"/>
          </a:xfrm>
        </p:spPr>
        <p:txBody>
          <a:bodyPr/>
          <a:lstStyle/>
          <a:p>
            <a:r>
              <a:rPr lang="de-DE" dirty="0"/>
              <a:t>V </a:t>
            </a:r>
            <a:r>
              <a:rPr lang="de-DE" dirty="0" err="1"/>
              <a:t>BetterGeo</a:t>
            </a:r>
            <a:r>
              <a:rPr lang="de-DE" dirty="0"/>
              <a:t> </a:t>
            </a:r>
            <a:r>
              <a:rPr lang="de-DE" dirty="0" err="1"/>
              <a:t>lahko</a:t>
            </a:r>
            <a:r>
              <a:rPr lang="de-DE" dirty="0"/>
              <a:t> naredimo nove predmete</a:t>
            </a:r>
            <a:r>
              <a:rPr lang="sl-SI" dirty="0"/>
              <a:t>!</a:t>
            </a:r>
            <a:endParaRPr lang="en-US" dirty="0"/>
          </a:p>
        </p:txBody>
      </p:sp>
      <p:pic>
        <p:nvPicPr>
          <p:cNvPr id="1028" name="Picture 4" descr="Defibrillator charged">
            <a:extLst>
              <a:ext uri="{FF2B5EF4-FFF2-40B4-BE49-F238E27FC236}">
                <a16:creationId xmlns:a16="http://schemas.microsoft.com/office/drawing/2014/main" id="{95AFF589-43DD-4888-8049-7EB2A039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041" y="1646707"/>
            <a:ext cx="2422850" cy="24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ster scanner v1">
            <a:extLst>
              <a:ext uri="{FF2B5EF4-FFF2-40B4-BE49-F238E27FC236}">
                <a16:creationId xmlns:a16="http://schemas.microsoft.com/office/drawing/2014/main" id="{FB1C2D55-DD62-416E-949E-C709E6D4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49" y="1696596"/>
            <a:ext cx="2422850" cy="24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A5FD08C0-5C4C-4218-AF0C-CBC9964F958C}"/>
              </a:ext>
            </a:extLst>
          </p:cNvPr>
          <p:cNvSpPr txBox="1">
            <a:spLocks/>
          </p:cNvSpPr>
          <p:nvPr/>
        </p:nvSpPr>
        <p:spPr bwMode="auto">
          <a:xfrm>
            <a:off x="890550" y="4225470"/>
            <a:ext cx="3168352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Skener</a:t>
            </a:r>
            <a:r>
              <a:rPr lang="en-US" sz="2400" b="1" dirty="0">
                <a:solidFill>
                  <a:schemeClr val="tx1"/>
                </a:solidFill>
              </a:rPr>
              <a:t> za </a:t>
            </a:r>
            <a:r>
              <a:rPr lang="en-US" sz="2400" b="1" dirty="0" err="1">
                <a:solidFill>
                  <a:schemeClr val="tx1"/>
                </a:solidFill>
              </a:rPr>
              <a:t>zaznavanje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pošasti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1B20D40E-CE66-4EFB-AA30-24EEB8692C1E}"/>
              </a:ext>
            </a:extLst>
          </p:cNvPr>
          <p:cNvSpPr txBox="1">
            <a:spLocks/>
          </p:cNvSpPr>
          <p:nvPr/>
        </p:nvSpPr>
        <p:spPr bwMode="auto">
          <a:xfrm>
            <a:off x="4674173" y="4225470"/>
            <a:ext cx="324036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Nahrbtnik</a:t>
            </a:r>
            <a:r>
              <a:rPr lang="en-US" sz="2400" b="1" dirty="0">
                <a:solidFill>
                  <a:schemeClr val="tx1"/>
                </a:solidFill>
              </a:rPr>
              <a:t> z </a:t>
            </a:r>
            <a:r>
              <a:rPr lang="en-US" sz="2400" b="1" dirty="0" err="1">
                <a:solidFill>
                  <a:schemeClr val="tx1"/>
                </a:solidFill>
              </a:rPr>
              <a:t>reaktivnim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pogonom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000AFE8F-BEBC-4D74-B43C-ECBBFC613E77}"/>
              </a:ext>
            </a:extLst>
          </p:cNvPr>
          <p:cNvSpPr txBox="1">
            <a:spLocks/>
          </p:cNvSpPr>
          <p:nvPr/>
        </p:nvSpPr>
        <p:spPr bwMode="auto">
          <a:xfrm>
            <a:off x="8616280" y="4246547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Defibrilator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582748" y="5988611"/>
            <a:ext cx="5513252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686116" y="6008804"/>
            <a:ext cx="5697916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Kako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bi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naredili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predmete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 Minecraft-u?</a:t>
            </a:r>
          </a:p>
        </p:txBody>
      </p:sp>
    </p:spTree>
    <p:extLst>
      <p:ext uri="{BB962C8B-B14F-4D97-AF65-F5344CB8AC3E}">
        <p14:creationId xmlns:p14="http://schemas.microsoft.com/office/powerpoint/2010/main" val="8578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7227" y="476672"/>
            <a:ext cx="11377260" cy="432048"/>
          </a:xfrm>
        </p:spPr>
        <p:txBody>
          <a:bodyPr/>
          <a:lstStyle/>
          <a:p>
            <a:pPr algn="ctr"/>
            <a:r>
              <a:rPr lang="sl-SI" dirty="0"/>
              <a:t>Surovine, ki jih v Minecraft-u uporabimo za izdelavo predmetov, </a:t>
            </a:r>
            <a:br>
              <a:rPr lang="sl-SI" dirty="0"/>
            </a:br>
            <a:r>
              <a:rPr lang="sl-SI" dirty="0"/>
              <a:t>v resničnem življenju imenujemo </a:t>
            </a:r>
            <a:r>
              <a:rPr lang="sl-SI" dirty="0">
                <a:solidFill>
                  <a:schemeClr val="bg1"/>
                </a:solidFill>
                <a:highlight>
                  <a:srgbClr val="6BB745"/>
                </a:highlight>
              </a:rPr>
              <a:t>mineralne surovine.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556467" y="5919855"/>
            <a:ext cx="8635877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697273" y="5924845"/>
            <a:ext cx="8567079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Kako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pridobimo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surovine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 Minecraft-u?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Kaj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 v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resničnem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življenju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6" name="Picture 2" descr="Crafting Table â Official Minecraft Wiki">
            <a:extLst>
              <a:ext uri="{FF2B5EF4-FFF2-40B4-BE49-F238E27FC236}">
                <a16:creationId xmlns:a16="http://schemas.microsoft.com/office/drawing/2014/main" id="{B7372728-F3D0-4C88-8A89-082DDC1C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584805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F9255D1-18C2-4D54-A209-D0C2B1AD0F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3432" y="2438082"/>
            <a:ext cx="6624736" cy="3225238"/>
          </a:xfrm>
        </p:spPr>
        <p:txBody>
          <a:bodyPr>
            <a:noAutofit/>
          </a:bodyPr>
          <a:lstStyle/>
          <a:p>
            <a:r>
              <a:rPr lang="sl-SI" sz="2400" dirty="0"/>
              <a:t>To je material, ki ga uporabimo pri </a:t>
            </a:r>
            <a:r>
              <a:rPr lang="sl-SI" sz="2400" b="1" dirty="0"/>
              <a:t>izdelavi predmetov</a:t>
            </a:r>
            <a:r>
              <a:rPr lang="sl-SI" sz="2400" dirty="0"/>
              <a:t>. </a:t>
            </a:r>
          </a:p>
          <a:p>
            <a:r>
              <a:rPr lang="sl-SI" sz="2400" dirty="0"/>
              <a:t>Mineralne surovine pridobimo iz narave, torej so </a:t>
            </a:r>
            <a:r>
              <a:rPr lang="sl-SI" sz="2400" b="1" dirty="0"/>
              <a:t>naravni viri</a:t>
            </a:r>
            <a:r>
              <a:rPr lang="sl-SI" sz="2400" dirty="0"/>
              <a:t>.</a:t>
            </a:r>
            <a:endParaRPr lang="sl-SI" sz="2400" b="1" dirty="0"/>
          </a:p>
          <a:p>
            <a:r>
              <a:rPr lang="sl-SI" sz="2400" dirty="0"/>
              <a:t>Povejte nekaj primerov mineralnih surovin.</a:t>
            </a:r>
          </a:p>
          <a:p>
            <a:r>
              <a:rPr lang="sl-SI" sz="2400" dirty="0"/>
              <a:t>Če mineralne surovine ne rastejo na drevesu, od </a:t>
            </a:r>
            <a:r>
              <a:rPr lang="sl-SI" sz="2400" b="1" dirty="0"/>
              <a:t>kod pridejo</a:t>
            </a:r>
            <a:r>
              <a:rPr lang="sl-SI" sz="2400" dirty="0"/>
              <a:t>?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767408" y="1787515"/>
            <a:ext cx="468052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 i="1" dirty="0">
                <a:solidFill>
                  <a:schemeClr val="tx1"/>
                </a:solidFill>
              </a:rPr>
              <a:t>Kaj so </a:t>
            </a:r>
            <a:r>
              <a:rPr lang="de-DE" i="1" dirty="0" err="1">
                <a:solidFill>
                  <a:schemeClr val="tx1"/>
                </a:solidFill>
              </a:rPr>
              <a:t>mineralne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surovine</a:t>
            </a:r>
            <a:r>
              <a:rPr lang="de-DE" i="1" dirty="0">
                <a:solidFill>
                  <a:schemeClr val="tx1"/>
                </a:solidFill>
              </a:rPr>
              <a:t>?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395" y="387999"/>
            <a:ext cx="10585059" cy="432048"/>
          </a:xfrm>
        </p:spPr>
        <p:txBody>
          <a:bodyPr/>
          <a:lstStyle/>
          <a:p>
            <a:r>
              <a:rPr lang="de-DE" dirty="0" err="1"/>
              <a:t>Katere</a:t>
            </a:r>
            <a:r>
              <a:rPr lang="de-DE" dirty="0"/>
              <a:t> </a:t>
            </a:r>
            <a:r>
              <a:rPr lang="de-DE" dirty="0" err="1"/>
              <a:t>surovine</a:t>
            </a:r>
            <a:r>
              <a:rPr lang="de-DE" dirty="0"/>
              <a:t> </a:t>
            </a:r>
            <a:r>
              <a:rPr lang="de-DE" dirty="0" err="1"/>
              <a:t>potrebujemo</a:t>
            </a:r>
            <a:r>
              <a:rPr lang="de-DE" dirty="0"/>
              <a:t>, da </a:t>
            </a:r>
            <a:r>
              <a:rPr lang="de-DE" dirty="0" err="1"/>
              <a:t>naredimo</a:t>
            </a:r>
            <a:r>
              <a:rPr lang="de-DE" dirty="0"/>
              <a:t> </a:t>
            </a:r>
            <a:r>
              <a:rPr lang="de-DE" dirty="0" err="1"/>
              <a:t>nove</a:t>
            </a:r>
            <a:r>
              <a:rPr lang="de-DE" dirty="0"/>
              <a:t> </a:t>
            </a:r>
            <a:r>
              <a:rPr lang="de-DE" dirty="0" err="1"/>
              <a:t>predmete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9DBAAA80-70A0-45DE-9944-7E8F645041A3}"/>
              </a:ext>
            </a:extLst>
          </p:cNvPr>
          <p:cNvSpPr txBox="1">
            <a:spLocks/>
          </p:cNvSpPr>
          <p:nvPr/>
        </p:nvSpPr>
        <p:spPr bwMode="auto">
          <a:xfrm>
            <a:off x="767408" y="4634695"/>
            <a:ext cx="3024336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 err="1">
                <a:solidFill>
                  <a:schemeClr val="tx1"/>
                </a:solidFill>
              </a:rPr>
              <a:t>Skener</a:t>
            </a:r>
            <a:r>
              <a:rPr lang="en-US" sz="2400" i="1" dirty="0">
                <a:solidFill>
                  <a:schemeClr val="tx1"/>
                </a:solidFill>
              </a:rPr>
              <a:t> za </a:t>
            </a:r>
            <a:r>
              <a:rPr lang="en-US" sz="2400" i="1" dirty="0" err="1">
                <a:solidFill>
                  <a:schemeClr val="tx1"/>
                </a:solidFill>
              </a:rPr>
              <a:t>zaznavanje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pošasti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DF76208F-C0F7-4A7F-B84A-59F72857FCD8}"/>
              </a:ext>
            </a:extLst>
          </p:cNvPr>
          <p:cNvSpPr txBox="1">
            <a:spLocks/>
          </p:cNvSpPr>
          <p:nvPr/>
        </p:nvSpPr>
        <p:spPr bwMode="auto">
          <a:xfrm>
            <a:off x="4648735" y="4647378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 err="1">
                <a:solidFill>
                  <a:schemeClr val="tx1"/>
                </a:solidFill>
              </a:rPr>
              <a:t>Nahrbtnik</a:t>
            </a:r>
            <a:r>
              <a:rPr lang="en-US" sz="2400" i="1" dirty="0">
                <a:solidFill>
                  <a:schemeClr val="tx1"/>
                </a:solidFill>
              </a:rPr>
              <a:t> z </a:t>
            </a:r>
            <a:r>
              <a:rPr lang="en-US" sz="2400" i="1" dirty="0" err="1">
                <a:solidFill>
                  <a:schemeClr val="tx1"/>
                </a:solidFill>
              </a:rPr>
              <a:t>reaktivnim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pogonom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2E604FEC-EA4A-4AB5-8014-51D0283CD975}"/>
              </a:ext>
            </a:extLst>
          </p:cNvPr>
          <p:cNvSpPr txBox="1">
            <a:spLocks/>
          </p:cNvSpPr>
          <p:nvPr/>
        </p:nvSpPr>
        <p:spPr bwMode="auto">
          <a:xfrm>
            <a:off x="8323904" y="4655972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 err="1">
                <a:solidFill>
                  <a:schemeClr val="tx1"/>
                </a:solidFill>
              </a:rPr>
              <a:t>Defibrilator</a:t>
            </a:r>
            <a:endParaRPr lang="en-US" sz="2400" i="1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50587F-BE75-4F0C-8EF1-BB1D07624176}"/>
              </a:ext>
            </a:extLst>
          </p:cNvPr>
          <p:cNvGrpSpPr/>
          <p:nvPr/>
        </p:nvGrpSpPr>
        <p:grpSpPr>
          <a:xfrm>
            <a:off x="551384" y="6038805"/>
            <a:ext cx="8597365" cy="536733"/>
            <a:chOff x="479376" y="5231363"/>
            <a:chExt cx="8369114" cy="536733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BE786920-9C96-4FA9-B799-E625BE332044}"/>
                </a:ext>
              </a:extLst>
            </p:cNvPr>
            <p:cNvSpPr/>
            <p:nvPr/>
          </p:nvSpPr>
          <p:spPr>
            <a:xfrm>
              <a:off x="479376" y="5231363"/>
              <a:ext cx="7920880" cy="516540"/>
            </a:xfrm>
            <a:prstGeom prst="round2DiagRect">
              <a:avLst/>
            </a:prstGeom>
            <a:solidFill>
              <a:srgbClr val="6BB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5" name="Title 4">
              <a:extLst>
                <a:ext uri="{FF2B5EF4-FFF2-40B4-BE49-F238E27FC236}">
                  <a16:creationId xmlns:a16="http://schemas.microsoft.com/office/drawing/2014/main" id="{10F9B8B4-C18C-4219-A995-1124F27FA0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10242" y="5251556"/>
              <a:ext cx="773824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Kliknite tukaj, ko vse ekipe zapoln</a:t>
              </a:r>
              <a:r>
                <a:rPr lang="sl-SI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</a:t>
              </a:r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jo svoje bingo kartice</a:t>
              </a:r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</p:txBody>
        </p:sp>
      </p:grpSp>
      <p:sp>
        <p:nvSpPr>
          <p:cNvPr id="22" name="Title 4">
            <a:extLst>
              <a:ext uri="{FF2B5EF4-FFF2-40B4-BE49-F238E27FC236}">
                <a16:creationId xmlns:a16="http://schemas.microsoft.com/office/drawing/2014/main" id="{C4FEA258-1604-438A-8F81-59FD7662FA4F}"/>
              </a:ext>
            </a:extLst>
          </p:cNvPr>
          <p:cNvSpPr txBox="1">
            <a:spLocks/>
          </p:cNvSpPr>
          <p:nvPr/>
        </p:nvSpPr>
        <p:spPr bwMode="auto">
          <a:xfrm>
            <a:off x="7288231" y="1067276"/>
            <a:ext cx="418048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i="1" dirty="0" err="1">
                <a:solidFill>
                  <a:schemeClr val="tx1"/>
                </a:solidFill>
              </a:rPr>
              <a:t>Igrajmo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Baterijski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bingo</a:t>
            </a:r>
            <a:r>
              <a:rPr lang="de-DE" i="1" dirty="0">
                <a:solidFill>
                  <a:schemeClr val="tx1"/>
                </a:solidFill>
              </a:rPr>
              <a:t>!</a:t>
            </a:r>
            <a:endParaRPr lang="en-US" i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B4A8C5-44FE-48C2-B04C-51A076228DA7}"/>
              </a:ext>
            </a:extLst>
          </p:cNvPr>
          <p:cNvGrpSpPr/>
          <p:nvPr/>
        </p:nvGrpSpPr>
        <p:grpSpPr>
          <a:xfrm>
            <a:off x="904319" y="1882660"/>
            <a:ext cx="2664183" cy="2664183"/>
            <a:chOff x="1127448" y="2032434"/>
            <a:chExt cx="2664183" cy="266418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2A7571-DAE8-4BE8-8D53-F522230994C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7448" y="2032434"/>
              <a:ext cx="2664183" cy="2664183"/>
            </a:xfrm>
            <a:prstGeom prst="rect">
              <a:avLst/>
            </a:prstGeom>
          </p:spPr>
        </p:pic>
        <p:pic>
          <p:nvPicPr>
            <p:cNvPr id="27" name="Picture 26">
              <a:hlinkClick r:id="rId5" action="ppaction://hlinksldjump"/>
              <a:extLst>
                <a:ext uri="{FF2B5EF4-FFF2-40B4-BE49-F238E27FC236}">
                  <a16:creationId xmlns:a16="http://schemas.microsoft.com/office/drawing/2014/main" id="{385B94B0-77C4-4240-B4A2-8B9069827843}"/>
                </a:ext>
              </a:extLst>
            </p:cNvPr>
            <p:cNvPicPr/>
            <p:nvPr/>
          </p:nvPicPr>
          <p:blipFill rotWithShape="1">
            <a:blip r:embed="rId4"/>
            <a:srcRect l="32238" t="63231" r="29389" b="3109"/>
            <a:stretch/>
          </p:blipFill>
          <p:spPr>
            <a:xfrm>
              <a:off x="1991544" y="3717032"/>
              <a:ext cx="1022323" cy="89673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D7DFCF-5DA5-4D90-87F8-F7F56CC463BA}"/>
              </a:ext>
            </a:extLst>
          </p:cNvPr>
          <p:cNvGrpSpPr/>
          <p:nvPr/>
        </p:nvGrpSpPr>
        <p:grpSpPr>
          <a:xfrm>
            <a:off x="4623439" y="1947134"/>
            <a:ext cx="2639868" cy="2664183"/>
            <a:chOff x="4846568" y="2096908"/>
            <a:chExt cx="2639868" cy="26641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D7DD8D-5CE0-4A08-9F5A-77E88C1E1156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846568" y="2096908"/>
              <a:ext cx="2639868" cy="2664183"/>
            </a:xfrm>
            <a:prstGeom prst="rect">
              <a:avLst/>
            </a:prstGeom>
          </p:spPr>
        </p:pic>
        <p:pic>
          <p:nvPicPr>
            <p:cNvPr id="28" name="Picture 27">
              <a:hlinkClick r:id="rId7" action="ppaction://hlinksldjump"/>
              <a:extLst>
                <a:ext uri="{FF2B5EF4-FFF2-40B4-BE49-F238E27FC236}">
                  <a16:creationId xmlns:a16="http://schemas.microsoft.com/office/drawing/2014/main" id="{A5075588-03C4-42E7-885D-6B9BAFBB78BD}"/>
                </a:ext>
              </a:extLst>
            </p:cNvPr>
            <p:cNvPicPr/>
            <p:nvPr/>
          </p:nvPicPr>
          <p:blipFill rotWithShape="1">
            <a:blip r:embed="rId6"/>
            <a:srcRect r="63696" b="63514"/>
            <a:stretch/>
          </p:blipFill>
          <p:spPr>
            <a:xfrm>
              <a:off x="4846568" y="2096909"/>
              <a:ext cx="958386" cy="972052"/>
            </a:xfrm>
            <a:prstGeom prst="rect">
              <a:avLst/>
            </a:prstGeom>
          </p:spPr>
        </p:pic>
        <p:pic>
          <p:nvPicPr>
            <p:cNvPr id="29" name="Picture 28">
              <a:hlinkClick r:id="rId7" action="ppaction://hlinksldjump"/>
              <a:extLst>
                <a:ext uri="{FF2B5EF4-FFF2-40B4-BE49-F238E27FC236}">
                  <a16:creationId xmlns:a16="http://schemas.microsoft.com/office/drawing/2014/main" id="{6B3517E5-F131-4CF2-B5F3-427B61D9B151}"/>
                </a:ext>
              </a:extLst>
            </p:cNvPr>
            <p:cNvPicPr/>
            <p:nvPr/>
          </p:nvPicPr>
          <p:blipFill rotWithShape="1">
            <a:blip r:embed="rId6"/>
            <a:srcRect l="63696" b="63514"/>
            <a:stretch/>
          </p:blipFill>
          <p:spPr>
            <a:xfrm>
              <a:off x="6528048" y="2107006"/>
              <a:ext cx="958386" cy="972052"/>
            </a:xfrm>
            <a:prstGeom prst="rect">
              <a:avLst/>
            </a:prstGeom>
          </p:spPr>
        </p:pic>
        <p:pic>
          <p:nvPicPr>
            <p:cNvPr id="30" name="Picture 29">
              <a:hlinkClick r:id="rId7" action="ppaction://hlinksldjump"/>
              <a:extLst>
                <a:ext uri="{FF2B5EF4-FFF2-40B4-BE49-F238E27FC236}">
                  <a16:creationId xmlns:a16="http://schemas.microsoft.com/office/drawing/2014/main" id="{0528ED3F-F5F4-4D2B-9C4A-2FF253F7724C}"/>
                </a:ext>
              </a:extLst>
            </p:cNvPr>
            <p:cNvPicPr/>
            <p:nvPr/>
          </p:nvPicPr>
          <p:blipFill rotWithShape="1">
            <a:blip r:embed="rId6"/>
            <a:srcRect t="63514" r="63582"/>
            <a:stretch/>
          </p:blipFill>
          <p:spPr>
            <a:xfrm>
              <a:off x="4846568" y="3789038"/>
              <a:ext cx="961400" cy="972052"/>
            </a:xfrm>
            <a:prstGeom prst="rect">
              <a:avLst/>
            </a:prstGeom>
          </p:spPr>
        </p:pic>
        <p:pic>
          <p:nvPicPr>
            <p:cNvPr id="31" name="Picture 30">
              <a:hlinkClick r:id="rId7" action="ppaction://hlinksldjump"/>
              <a:extLst>
                <a:ext uri="{FF2B5EF4-FFF2-40B4-BE49-F238E27FC236}">
                  <a16:creationId xmlns:a16="http://schemas.microsoft.com/office/drawing/2014/main" id="{C343810C-F6F9-4C22-8F1D-A87D44EF927F}"/>
                </a:ext>
              </a:extLst>
            </p:cNvPr>
            <p:cNvPicPr/>
            <p:nvPr/>
          </p:nvPicPr>
          <p:blipFill rotWithShape="1">
            <a:blip r:embed="rId6"/>
            <a:srcRect l="63696" t="62757" b="378"/>
            <a:stretch/>
          </p:blipFill>
          <p:spPr>
            <a:xfrm>
              <a:off x="6525036" y="3766076"/>
              <a:ext cx="958386" cy="98214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22BA10-90C2-4AE3-BD14-40A408C46374}"/>
              </a:ext>
            </a:extLst>
          </p:cNvPr>
          <p:cNvGrpSpPr/>
          <p:nvPr/>
        </p:nvGrpSpPr>
        <p:grpSpPr>
          <a:xfrm>
            <a:off x="8318244" y="1948648"/>
            <a:ext cx="2738953" cy="2664183"/>
            <a:chOff x="8541373" y="2098422"/>
            <a:chExt cx="2738953" cy="26641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17B09A-0E7C-4779-A4B8-D7B46A4BFFD1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8541373" y="2098422"/>
              <a:ext cx="2733293" cy="2664183"/>
            </a:xfrm>
            <a:prstGeom prst="rect">
              <a:avLst/>
            </a:prstGeom>
          </p:spPr>
        </p:pic>
        <p:pic>
          <p:nvPicPr>
            <p:cNvPr id="32" name="Picture 31">
              <a:hlinkClick r:id="rId9" action="ppaction://hlinksldjump"/>
              <a:extLst>
                <a:ext uri="{FF2B5EF4-FFF2-40B4-BE49-F238E27FC236}">
                  <a16:creationId xmlns:a16="http://schemas.microsoft.com/office/drawing/2014/main" id="{ADCD7FE6-0620-4AB2-9E1F-B8F5D98CA7F5}"/>
                </a:ext>
              </a:extLst>
            </p:cNvPr>
            <p:cNvPicPr/>
            <p:nvPr/>
          </p:nvPicPr>
          <p:blipFill rotWithShape="1">
            <a:blip r:embed="rId8"/>
            <a:srcRect t="33783" r="65853" b="33783"/>
            <a:stretch/>
          </p:blipFill>
          <p:spPr>
            <a:xfrm>
              <a:off x="8547033" y="2996953"/>
              <a:ext cx="933343" cy="864096"/>
            </a:xfrm>
            <a:prstGeom prst="rect">
              <a:avLst/>
            </a:prstGeom>
          </p:spPr>
        </p:pic>
        <p:pic>
          <p:nvPicPr>
            <p:cNvPr id="33" name="Picture 32">
              <a:hlinkClick r:id="rId9" action="ppaction://hlinksldjump"/>
              <a:extLst>
                <a:ext uri="{FF2B5EF4-FFF2-40B4-BE49-F238E27FC236}">
                  <a16:creationId xmlns:a16="http://schemas.microsoft.com/office/drawing/2014/main" id="{2CBE4DA1-129D-469B-A45C-9BFD57200D43}"/>
                </a:ext>
              </a:extLst>
            </p:cNvPr>
            <p:cNvPicPr/>
            <p:nvPr/>
          </p:nvPicPr>
          <p:blipFill rotWithShape="1">
            <a:blip r:embed="rId8"/>
            <a:srcRect l="65853" t="33746" b="33820"/>
            <a:stretch/>
          </p:blipFill>
          <p:spPr>
            <a:xfrm>
              <a:off x="10346983" y="2996954"/>
              <a:ext cx="933343" cy="864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3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578151-A999-4A5C-9C9E-57E6907436D3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10BEB92C-C026-4D66-B783-D665C366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92" y="533929"/>
            <a:ext cx="9217020" cy="432048"/>
          </a:xfrm>
        </p:spPr>
        <p:txBody>
          <a:bodyPr/>
          <a:lstStyle/>
          <a:p>
            <a:r>
              <a:rPr lang="de-DE" dirty="0" err="1"/>
              <a:t>Nekaj</a:t>
            </a:r>
            <a:r>
              <a:rPr lang="de-DE" dirty="0"/>
              <a:t> </a:t>
            </a:r>
            <a:r>
              <a:rPr lang="de-DE" dirty="0" err="1"/>
              <a:t>dejstev</a:t>
            </a:r>
            <a:r>
              <a:rPr lang="de-DE" dirty="0"/>
              <a:t> o </a:t>
            </a:r>
            <a:r>
              <a:rPr lang="de-DE" dirty="0" err="1">
                <a:solidFill>
                  <a:schemeClr val="bg1"/>
                </a:solidFill>
                <a:highlight>
                  <a:srgbClr val="6BB745"/>
                </a:highlight>
              </a:rPr>
              <a:t>Aluminiju</a:t>
            </a:r>
            <a:endParaRPr lang="en-US" dirty="0">
              <a:solidFill>
                <a:schemeClr val="bg1"/>
              </a:solidFill>
              <a:highlight>
                <a:srgbClr val="6BB745"/>
              </a:highlight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D8210B-81D7-45CA-B5D2-F9C4C8E891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6792" y="1743502"/>
            <a:ext cx="6264691" cy="3225238"/>
          </a:xfrm>
        </p:spPr>
        <p:txBody>
          <a:bodyPr>
            <a:noAutofit/>
          </a:bodyPr>
          <a:lstStyle/>
          <a:p>
            <a:r>
              <a:rPr lang="sl-SI" sz="2400" dirty="0"/>
              <a:t>Aluminij je lahka kovina, ki jo uporabljamo na primer za izdelavo </a:t>
            </a:r>
            <a:r>
              <a:rPr lang="sl-SI" sz="2400" b="1" dirty="0"/>
              <a:t>pločevink, folije in delov letala</a:t>
            </a:r>
            <a:r>
              <a:rPr lang="sl-SI" sz="2400" dirty="0"/>
              <a:t>.</a:t>
            </a:r>
            <a:endParaRPr lang="en-US" sz="2400" dirty="0"/>
          </a:p>
          <a:p>
            <a:r>
              <a:rPr lang="sl-SI" sz="2400" dirty="0"/>
              <a:t>Je dober </a:t>
            </a:r>
            <a:r>
              <a:rPr lang="sl-SI" sz="2400" b="1" dirty="0"/>
              <a:t>električni prevodnik </a:t>
            </a:r>
            <a:r>
              <a:rPr lang="sl-SI" sz="2400" dirty="0"/>
              <a:t>in je cenejši kot baker.</a:t>
            </a:r>
          </a:p>
          <a:p>
            <a:r>
              <a:rPr lang="sl-SI" sz="2400" dirty="0"/>
              <a:t>Aluminij je </a:t>
            </a:r>
            <a:r>
              <a:rPr lang="sl-SI" sz="2400" b="1" dirty="0"/>
              <a:t>najpogostejša</a:t>
            </a:r>
            <a:r>
              <a:rPr lang="sl-SI" sz="2400" dirty="0"/>
              <a:t> kovina v zemljini skorji </a:t>
            </a:r>
            <a:r>
              <a:rPr lang="en-US" sz="2400" dirty="0"/>
              <a:t>(8%).</a:t>
            </a:r>
          </a:p>
          <a:p>
            <a:r>
              <a:rPr lang="sl-SI" sz="2400" dirty="0"/>
              <a:t>Trenutno je odstotek </a:t>
            </a:r>
            <a:r>
              <a:rPr lang="sl-SI" sz="2400" b="1" dirty="0"/>
              <a:t>recikliranja aluminija dober </a:t>
            </a:r>
            <a:r>
              <a:rPr lang="sl-SI" sz="2400" dirty="0"/>
              <a:t>(</a:t>
            </a:r>
            <a:r>
              <a:rPr lang="en-US" sz="2400" dirty="0"/>
              <a:t>&gt;50%)</a:t>
            </a:r>
          </a:p>
          <a:p>
            <a:endParaRPr lang="en-US" sz="2400" i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1C89C1-EC0D-4DB5-B5F4-C14B38F67735}"/>
              </a:ext>
            </a:extLst>
          </p:cNvPr>
          <p:cNvGrpSpPr/>
          <p:nvPr/>
        </p:nvGrpSpPr>
        <p:grpSpPr>
          <a:xfrm>
            <a:off x="407368" y="6039038"/>
            <a:ext cx="9289032" cy="536733"/>
            <a:chOff x="479376" y="5231363"/>
            <a:chExt cx="7920880" cy="536733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0B76692D-82E1-4C2C-93D4-94A93391AAD3}"/>
                </a:ext>
              </a:extLst>
            </p:cNvPr>
            <p:cNvSpPr/>
            <p:nvPr/>
          </p:nvSpPr>
          <p:spPr>
            <a:xfrm>
              <a:off x="479376" y="5231363"/>
              <a:ext cx="7920880" cy="516540"/>
            </a:xfrm>
            <a:prstGeom prst="round2DiagRect">
              <a:avLst/>
            </a:prstGeom>
            <a:solidFill>
              <a:srgbClr val="6BB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Title 4">
              <a:extLst>
                <a:ext uri="{FF2B5EF4-FFF2-40B4-BE49-F238E27FC236}">
                  <a16:creationId xmlns:a16="http://schemas.microsoft.com/office/drawing/2014/main" id="{17AE2AE7-401A-429B-BC6F-071457022C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2008" y="5251556"/>
              <a:ext cx="773824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 Bettergeo, aluminij najdemo v rdečkastem bloku tal</a:t>
              </a:r>
              <a:r>
                <a:rPr lang="sl-SI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imenovanem </a:t>
              </a:r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boksit</a:t>
              </a:r>
              <a:r>
                <a:rPr lang="sl-SI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en-US" sz="24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5C82D854-C67E-4B71-AEA2-8365CBF115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0" t="176" r="18768" b="-176"/>
          <a:stretch/>
        </p:blipFill>
        <p:spPr/>
      </p:pic>
    </p:spTree>
    <p:extLst>
      <p:ext uri="{BB962C8B-B14F-4D97-AF65-F5344CB8AC3E}">
        <p14:creationId xmlns:p14="http://schemas.microsoft.com/office/powerpoint/2010/main" val="42758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3798D-1040-499F-BE99-8B0EAA213FE4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6792" y="533929"/>
            <a:ext cx="9217020" cy="432048"/>
          </a:xfrm>
        </p:spPr>
        <p:txBody>
          <a:bodyPr/>
          <a:lstStyle/>
          <a:p>
            <a:r>
              <a:rPr lang="de-DE" dirty="0"/>
              <a:t>V </a:t>
            </a:r>
            <a:r>
              <a:rPr lang="de-DE" dirty="0" err="1"/>
              <a:t>katerih</a:t>
            </a:r>
            <a:r>
              <a:rPr lang="de-DE" dirty="0"/>
              <a:t> </a:t>
            </a:r>
            <a:r>
              <a:rPr lang="de-DE" dirty="0" err="1"/>
              <a:t>državah</a:t>
            </a:r>
            <a:r>
              <a:rPr lang="de-DE" dirty="0"/>
              <a:t> </a:t>
            </a:r>
            <a:r>
              <a:rPr lang="de-DE" dirty="0" err="1"/>
              <a:t>proizvedejo</a:t>
            </a:r>
            <a:r>
              <a:rPr lang="de-DE" dirty="0"/>
              <a:t> </a:t>
            </a:r>
            <a:r>
              <a:rPr lang="de-DE" dirty="0" err="1"/>
              <a:t>največ</a:t>
            </a:r>
            <a:r>
              <a:rPr lang="de-DE" dirty="0"/>
              <a:t> </a:t>
            </a:r>
            <a:r>
              <a:rPr lang="de-DE" dirty="0" err="1">
                <a:solidFill>
                  <a:schemeClr val="bg1"/>
                </a:solidFill>
                <a:highlight>
                  <a:srgbClr val="6BB745"/>
                </a:highlight>
              </a:rPr>
              <a:t>aluminija</a:t>
            </a:r>
            <a:r>
              <a:rPr lang="de-DE" dirty="0"/>
              <a:t>?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728D1-C965-4797-A989-6B145276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11876"/>
            <a:ext cx="11429811" cy="524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3798D-1040-499F-BE99-8B0EAA213FE4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728D1-C965-4797-A989-6B145276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11876"/>
            <a:ext cx="11429811" cy="5241459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5C34A462-C741-4859-93F7-4352B74D6310}"/>
              </a:ext>
            </a:extLst>
          </p:cNvPr>
          <p:cNvSpPr txBox="1"/>
          <p:nvPr/>
        </p:nvSpPr>
        <p:spPr>
          <a:xfrm>
            <a:off x="103462" y="6324071"/>
            <a:ext cx="2808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u="sng" dirty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Nazaj na baterijski bingo</a:t>
            </a:r>
            <a:r>
              <a:rPr lang="sv-SE" sz="2000" i="1" u="sng" dirty="0"/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63490-0F73-46E1-ACBD-53CEBABE954F}"/>
              </a:ext>
            </a:extLst>
          </p:cNvPr>
          <p:cNvSpPr txBox="1"/>
          <p:nvPr/>
        </p:nvSpPr>
        <p:spPr>
          <a:xfrm>
            <a:off x="1775520" y="472514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+mj-lt"/>
              </a:rPr>
              <a:t>Brazilija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09A3-FA84-4B20-BF84-996AD1C0D509}"/>
              </a:ext>
            </a:extLst>
          </p:cNvPr>
          <p:cNvSpPr txBox="1"/>
          <p:nvPr/>
        </p:nvSpPr>
        <p:spPr>
          <a:xfrm>
            <a:off x="9624392" y="311135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+mj-lt"/>
              </a:rPr>
              <a:t>Kitajska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103BB-6251-4D21-9DB4-F467C919F60F}"/>
              </a:ext>
            </a:extLst>
          </p:cNvPr>
          <p:cNvSpPr txBox="1"/>
          <p:nvPr/>
        </p:nvSpPr>
        <p:spPr>
          <a:xfrm>
            <a:off x="10416480" y="530120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>
                <a:latin typeface="+mj-lt"/>
              </a:rPr>
              <a:t>Avstralija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DA18C063-8A06-4F86-9AC9-E07B062E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92" y="533929"/>
            <a:ext cx="9217020" cy="432048"/>
          </a:xfrm>
        </p:spPr>
        <p:txBody>
          <a:bodyPr/>
          <a:lstStyle/>
          <a:p>
            <a:r>
              <a:rPr lang="de-DE" dirty="0"/>
              <a:t>V </a:t>
            </a:r>
            <a:r>
              <a:rPr lang="de-DE" dirty="0" err="1"/>
              <a:t>katerih</a:t>
            </a:r>
            <a:r>
              <a:rPr lang="de-DE" dirty="0"/>
              <a:t> </a:t>
            </a:r>
            <a:r>
              <a:rPr lang="de-DE" dirty="0" err="1"/>
              <a:t>državah</a:t>
            </a:r>
            <a:r>
              <a:rPr lang="de-DE" dirty="0"/>
              <a:t> </a:t>
            </a:r>
            <a:r>
              <a:rPr lang="de-DE" dirty="0" err="1"/>
              <a:t>proizvedejo</a:t>
            </a:r>
            <a:r>
              <a:rPr lang="de-DE" dirty="0"/>
              <a:t> </a:t>
            </a:r>
            <a:r>
              <a:rPr lang="de-DE" dirty="0" err="1"/>
              <a:t>največ</a:t>
            </a:r>
            <a:r>
              <a:rPr lang="de-DE" dirty="0"/>
              <a:t> </a:t>
            </a:r>
            <a:r>
              <a:rPr lang="de-DE" dirty="0" err="1">
                <a:solidFill>
                  <a:schemeClr val="bg1"/>
                </a:solidFill>
                <a:highlight>
                  <a:srgbClr val="6BB745"/>
                </a:highlight>
              </a:rPr>
              <a:t>aluminija</a:t>
            </a:r>
            <a:r>
              <a:rPr lang="de-DE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578151-A999-4A5C-9C9E-57E6907436D3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10BEB92C-C026-4D66-B783-D665C366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7" y="729367"/>
            <a:ext cx="9217020" cy="432048"/>
          </a:xfrm>
        </p:spPr>
        <p:txBody>
          <a:bodyPr/>
          <a:lstStyle/>
          <a:p>
            <a:r>
              <a:rPr lang="sl-SI" dirty="0"/>
              <a:t>Nekaj dejstev o </a:t>
            </a:r>
            <a:r>
              <a:rPr lang="sl-SI" dirty="0">
                <a:solidFill>
                  <a:schemeClr val="bg1"/>
                </a:solidFill>
                <a:highlight>
                  <a:srgbClr val="6BB745"/>
                </a:highlight>
              </a:rPr>
              <a:t>bakru</a:t>
            </a:r>
            <a:endParaRPr lang="en-US" dirty="0">
              <a:solidFill>
                <a:schemeClr val="bg1"/>
              </a:solidFill>
              <a:highlight>
                <a:srgbClr val="6BB745"/>
              </a:highlight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D8210B-81D7-45CA-B5D2-F9C4C8E891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397" y="1870572"/>
            <a:ext cx="6768747" cy="3225238"/>
          </a:xfrm>
        </p:spPr>
        <p:txBody>
          <a:bodyPr>
            <a:noAutofit/>
          </a:bodyPr>
          <a:lstStyle/>
          <a:p>
            <a:r>
              <a:rPr lang="sl-SI" sz="2400" dirty="0"/>
              <a:t>Baker je </a:t>
            </a:r>
            <a:r>
              <a:rPr lang="sl-SI" sz="2400" b="1" dirty="0"/>
              <a:t>rdečkasto-zlata kovina</a:t>
            </a:r>
            <a:r>
              <a:rPr lang="sl-SI" sz="2400" dirty="0"/>
              <a:t>, ki jo z lahkoto obdelujemo.</a:t>
            </a:r>
            <a:endParaRPr lang="en-US" sz="2400" dirty="0"/>
          </a:p>
          <a:p>
            <a:r>
              <a:rPr lang="sl-SI" sz="2400" dirty="0"/>
              <a:t>Uporabljamo jo </a:t>
            </a:r>
            <a:r>
              <a:rPr lang="sl-SI" sz="2400" b="1" dirty="0"/>
              <a:t>v električnih pripomočkih</a:t>
            </a:r>
            <a:r>
              <a:rPr lang="sl-SI" sz="2400" dirty="0"/>
              <a:t>, na primer v žicah in motorjih. </a:t>
            </a:r>
          </a:p>
          <a:p>
            <a:r>
              <a:rPr lang="sl-SI" sz="2400" dirty="0"/>
              <a:t>Dobro </a:t>
            </a:r>
            <a:r>
              <a:rPr lang="sl-SI" sz="2400" b="1" dirty="0"/>
              <a:t>prevaja elektriko</a:t>
            </a:r>
            <a:r>
              <a:rPr lang="sl-SI" sz="2400" dirty="0"/>
              <a:t> in </a:t>
            </a:r>
            <a:r>
              <a:rPr lang="sl-SI" sz="2400" b="1" dirty="0"/>
              <a:t>toploto</a:t>
            </a:r>
            <a:r>
              <a:rPr lang="sl-SI" sz="2400" dirty="0"/>
              <a:t>.</a:t>
            </a:r>
          </a:p>
          <a:p>
            <a:r>
              <a:rPr lang="sl-SI" sz="2400" dirty="0"/>
              <a:t>Baker predstavlja samo</a:t>
            </a:r>
            <a:r>
              <a:rPr lang="en-US" sz="2400" dirty="0"/>
              <a:t> </a:t>
            </a:r>
            <a:r>
              <a:rPr lang="en-US" sz="2400" b="1" dirty="0"/>
              <a:t>0.01%</a:t>
            </a:r>
            <a:r>
              <a:rPr lang="en-US" sz="2400" dirty="0"/>
              <a:t> </a:t>
            </a:r>
            <a:r>
              <a:rPr lang="sl-SI" sz="2400" dirty="0"/>
              <a:t>zemljine skorje.</a:t>
            </a:r>
            <a:endParaRPr lang="en-US" sz="2400" dirty="0"/>
          </a:p>
          <a:p>
            <a:r>
              <a:rPr lang="en-US" sz="2400" dirty="0"/>
              <a:t>Trenutno je odstotek </a:t>
            </a:r>
            <a:r>
              <a:rPr lang="en-US" sz="2400" b="1" dirty="0"/>
              <a:t>recikliranja</a:t>
            </a:r>
            <a:r>
              <a:rPr lang="en-US" sz="2400" dirty="0"/>
              <a:t> </a:t>
            </a:r>
            <a:r>
              <a:rPr lang="sl-SI" sz="2400" dirty="0"/>
              <a:t>bakra</a:t>
            </a:r>
            <a:r>
              <a:rPr lang="en-US" sz="2400" dirty="0"/>
              <a:t> dober (&gt;50%)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1C89C1-EC0D-4DB5-B5F4-C14B38F67735}"/>
              </a:ext>
            </a:extLst>
          </p:cNvPr>
          <p:cNvGrpSpPr/>
          <p:nvPr/>
        </p:nvGrpSpPr>
        <p:grpSpPr>
          <a:xfrm>
            <a:off x="479377" y="5624315"/>
            <a:ext cx="9274336" cy="826960"/>
            <a:chOff x="479376" y="4920942"/>
            <a:chExt cx="8096643" cy="826960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0B76692D-82E1-4C2C-93D4-94A93391AAD3}"/>
                </a:ext>
              </a:extLst>
            </p:cNvPr>
            <p:cNvSpPr/>
            <p:nvPr/>
          </p:nvSpPr>
          <p:spPr>
            <a:xfrm>
              <a:off x="479376" y="4947429"/>
              <a:ext cx="7858016" cy="800473"/>
            </a:xfrm>
            <a:prstGeom prst="round2DiagRect">
              <a:avLst/>
            </a:prstGeom>
            <a:solidFill>
              <a:srgbClr val="6BB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Title 4">
              <a:extLst>
                <a:ext uri="{FF2B5EF4-FFF2-40B4-BE49-F238E27FC236}">
                  <a16:creationId xmlns:a16="http://schemas.microsoft.com/office/drawing/2014/main" id="{17AE2AE7-401A-429B-BC6F-071457022C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6315" y="4920942"/>
              <a:ext cx="7989704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sl-SI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 </a:t>
              </a:r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Bettergeo, </a:t>
              </a:r>
              <a:r>
                <a:rPr lang="sl-SI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baker zamenja rdeči kamen in ga najdemo v temnem bloku kamnine gabbro.</a:t>
              </a:r>
              <a:endParaRPr lang="en-US" sz="24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7B22247-5E27-4DA8-8768-FF98D4E9E43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r="9318"/>
          <a:stretch>
            <a:fillRect/>
          </a:stretch>
        </p:blipFill>
        <p:spPr>
          <a:xfrm rot="16200000">
            <a:off x="7163674" y="665128"/>
            <a:ext cx="4921436" cy="4032448"/>
          </a:xfrm>
        </p:spPr>
      </p:pic>
    </p:spTree>
    <p:extLst>
      <p:ext uri="{BB962C8B-B14F-4D97-AF65-F5344CB8AC3E}">
        <p14:creationId xmlns:p14="http://schemas.microsoft.com/office/powerpoint/2010/main" val="25467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TITEL GRÜ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heme/theme1.xml><?xml version="1.0" encoding="utf-8"?>
<a:theme xmlns:a="http://schemas.openxmlformats.org/drawingml/2006/main" name="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DE6FA451-9BB0-4ADD-A121-1726D9483511}"/>
    </a:ext>
  </a:extLst>
</a:theme>
</file>

<file path=ppt/theme/theme2.xml><?xml version="1.0" encoding="utf-8"?>
<a:theme xmlns:a="http://schemas.openxmlformats.org/drawingml/2006/main" name="COVER-White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8DEEACA0-1221-42A7-AC92-909CB06BEB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6D5EA5AA5F7C44BA6DA44589B30076" ma:contentTypeVersion="2" ma:contentTypeDescription="Create a new document." ma:contentTypeScope="" ma:versionID="414dcbf5119e44f101dd8796f727ead0">
  <xsd:schema xmlns:xsd="http://www.w3.org/2001/XMLSchema" xmlns:xs="http://www.w3.org/2001/XMLSchema" xmlns:p="http://schemas.microsoft.com/office/2006/metadata/properties" xmlns:ns2="8f28978f-b0f5-4a37-8376-f841b92b913c" xmlns:ns3="496ed1e7-e3fc-4fbd-af20-a6d00d332ced" targetNamespace="http://schemas.microsoft.com/office/2006/metadata/properties" ma:root="true" ma:fieldsID="d8184046a888752822a664f6aff2dec1" ns2:_="" ns3:_="">
    <xsd:import namespace="8f28978f-b0f5-4a37-8376-f841b92b913c"/>
    <xsd:import namespace="496ed1e7-e3fc-4fbd-af20-a6d00d332c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8978f-b0f5-4a37-8376-f841b92b91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ed1e7-e3fc-4fbd-af20-a6d00d332ce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f28978f-b0f5-4a37-8376-f841b92b913c">U2EH5SR6QKF7-197960991-63</_dlc_DocId>
    <_dlc_DocIdUrl xmlns="8f28978f-b0f5-4a37-8376-f841b92b913c">
      <Url>https://xex.sharepoint.com/eit/_layouts/15/DocIdRedir.aspx?ID=U2EH5SR6QKF7-197960991-63</Url>
      <Description>U2EH5SR6QKF7-197960991-63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636C5C-3247-4E8A-93D6-7089F7DBA6F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2483521-FFE7-4305-9648-CEB1C0EBD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8978f-b0f5-4a37-8376-f841b92b913c"/>
    <ds:schemaRef ds:uri="496ed1e7-e3fc-4fbd-af20-a6d00d332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B023AD-9A76-4F3A-8CF7-51FC427A59BD}">
  <ds:schemaRefs>
    <ds:schemaRef ds:uri="http://schemas.microsoft.com/office/2006/documentManagement/types"/>
    <ds:schemaRef ds:uri="http://schemas.microsoft.com/office/2006/metadata/properties"/>
    <ds:schemaRef ds:uri="8f28978f-b0f5-4a37-8376-f841b92b913c"/>
    <ds:schemaRef ds:uri="http://purl.org/dc/terms/"/>
    <ds:schemaRef ds:uri="http://schemas.openxmlformats.org/package/2006/metadata/core-properties"/>
    <ds:schemaRef ds:uri="496ed1e7-e3fc-4fbd-af20-a6d00d332ced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A7137C99-0AB9-4807-9B38-CBF0A719BD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v8_eitRaw_PresentationMaster[3]</Template>
  <TotalTime>2434</TotalTime>
  <Words>637</Words>
  <Application>Microsoft Office PowerPoint</Application>
  <PresentationFormat>Širokozaslonsko</PresentationFormat>
  <Paragraphs>90</Paragraphs>
  <Slides>18</Slides>
  <Notes>11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18</vt:i4>
      </vt:variant>
      <vt:variant>
        <vt:lpstr>Diaprojekcije po meri</vt:lpstr>
      </vt:variant>
      <vt:variant>
        <vt:i4>1</vt:i4>
      </vt:variant>
    </vt:vector>
  </HeadingPairs>
  <TitlesOfParts>
    <vt:vector size="25" baseType="lpstr">
      <vt:lpstr>Arial</vt:lpstr>
      <vt:lpstr>Calibri</vt:lpstr>
      <vt:lpstr>Calibri Light</vt:lpstr>
      <vt:lpstr>Titillium</vt:lpstr>
      <vt:lpstr>Green Text Content Slides</vt:lpstr>
      <vt:lpstr>COVER-White</vt:lpstr>
      <vt:lpstr>Baterijski Bingo</vt:lpstr>
      <vt:lpstr>PowerPointova predstavitev</vt:lpstr>
      <vt:lpstr>V BetterGeo lahko naredimo nove predmete!</vt:lpstr>
      <vt:lpstr>Surovine, ki jih v Minecraft-u uporabimo za izdelavo predmetov,  v resničnem življenju imenujemo mineralne surovine.</vt:lpstr>
      <vt:lpstr>Katere surovine potrebujemo, da naredimo nove predmete?</vt:lpstr>
      <vt:lpstr>Nekaj dejstev o Aluminiju</vt:lpstr>
      <vt:lpstr>V katerih državah proizvedejo največ aluminija?</vt:lpstr>
      <vt:lpstr>V katerih državah proizvedejo največ aluminija?</vt:lpstr>
      <vt:lpstr>Nekaj dejstev o bakru</vt:lpstr>
      <vt:lpstr>PowerPointova predstavitev</vt:lpstr>
      <vt:lpstr>PowerPointova predstavitev</vt:lpstr>
      <vt:lpstr>Nekaj dejstev o REE (redke zemlje)</vt:lpstr>
      <vt:lpstr>PowerPointova predstavitev</vt:lpstr>
      <vt:lpstr>PowerPointova predstavitev</vt:lpstr>
      <vt:lpstr>Katere surovine potrebujemo, da naredimo te predmete?</vt:lpstr>
      <vt:lpstr>Nekaj dejstev o Litij-ionski bateriji?</vt:lpstr>
      <vt:lpstr>PowerPointova predstavitev</vt:lpstr>
      <vt:lpstr>PowerPointova predstavitev</vt:lpstr>
      <vt:lpstr>TestShow1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</dc:title>
  <dc:subject>eit RawMaterials Presentation</dc:subject>
  <dc:creator>Katerina Thomas</dc:creator>
  <cp:keywords>16:9;eit;RawMaterials</cp:keywords>
  <cp:lastModifiedBy>Nina Valand</cp:lastModifiedBy>
  <cp:revision>164</cp:revision>
  <dcterms:created xsi:type="dcterms:W3CDTF">2016-08-10T08:59:47Z</dcterms:created>
  <dcterms:modified xsi:type="dcterms:W3CDTF">2020-02-17T11:38:00Z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0x010100136D5EA5AA5F7C44BA6DA44589B30076</vt:lpwstr>
  </property>
  <property fmtid="{D5CDD505-2E9C-101B-9397-08002B2CF9AE}" pid="3" name="_dlc_DocIdItemGuid">
    <vt:lpwstr>0a8a2235-7c23-414d-bc11-5455752acf16</vt:lpwstr>
  </property>
</Properties>
</file>